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5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</p:sldIdLst>
  <p:sldSz cx="18288000" cy="10287000"/>
  <p:notesSz cx="6858000" cy="9144000"/>
  <p:embeddedFontLst>
    <p:embeddedFont>
      <p:font typeface="Arial MT Pro" panose="020B0604020202020204" charset="0"/>
      <p:regular r:id="rId52"/>
    </p:embeddedFont>
    <p:embeddedFont>
      <p:font typeface="Arial MT Pro Bold" panose="020B0604020202020204" charset="0"/>
      <p:regular r:id="rId53"/>
    </p:embeddedFont>
    <p:embeddedFont>
      <p:font typeface="Public Sans 1" panose="020B0604020202020204" charset="0"/>
      <p:regular r:id="rId54"/>
    </p:embeddedFont>
    <p:embeddedFont>
      <p:font typeface="Public Sans 1 Bold" panose="020B0604020202020204" charset="0"/>
      <p:regular r:id="rId55"/>
    </p:embeddedFont>
    <p:embeddedFont>
      <p:font typeface="Public Sans 2" panose="020B0604020202020204" charset="0"/>
      <p:regular r:id="rId56"/>
    </p:embeddedFont>
    <p:embeddedFont>
      <p:font typeface="Public Sans 2 Bold" panose="020B0604020202020204" charset="0"/>
      <p:regular r:id="rId57"/>
    </p:embeddedFont>
    <p:embeddedFont>
      <p:font typeface="Public Sans 3" panose="020B0604020202020204" charset="0"/>
      <p:regular r:id="rId58"/>
    </p:embeddedFont>
    <p:embeddedFont>
      <p:font typeface="Public Sans 3 Bold" panose="020B0604020202020204" charset="0"/>
      <p:regular r:id="rId59"/>
    </p:embeddedFont>
    <p:embeddedFont>
      <p:font typeface="Public Sans 4" panose="020B0604020202020204" charset="0"/>
      <p:regular r:id="rId60"/>
    </p:embeddedFont>
    <p:embeddedFont>
      <p:font typeface="Public Sans 4 Bold" panose="020B0604020202020204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BBFA62-D913-4B91-A654-E6371C34E34A}" v="1" dt="2026-07-08T00:12:27.1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56324" autoAdjust="0"/>
  </p:normalViewPr>
  <p:slideViewPr>
    <p:cSldViewPr>
      <p:cViewPr varScale="1">
        <p:scale>
          <a:sx n="39" d="100"/>
          <a:sy n="39" d="100"/>
        </p:scale>
        <p:origin x="249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4.fntdata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font" Target="fonts/font10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5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8.fntdata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3.fntdata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6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enn Hokin" userId="10542d72-df74-4514-a3a7-7f02bc47e1bc" providerId="ADAL" clId="{4129DF23-3444-441E-B904-9D9D718CD929}"/>
    <pc:docChg chg="modSld">
      <pc:chgData name="Glenn Hokin" userId="10542d72-df74-4514-a3a7-7f02bc47e1bc" providerId="ADAL" clId="{4129DF23-3444-441E-B904-9D9D718CD929}" dt="2026-06-29T06:03:00.221" v="20" actId="20577"/>
      <pc:docMkLst>
        <pc:docMk/>
      </pc:docMkLst>
      <pc:sldChg chg="modSp mod">
        <pc:chgData name="Glenn Hokin" userId="10542d72-df74-4514-a3a7-7f02bc47e1bc" providerId="ADAL" clId="{4129DF23-3444-441E-B904-9D9D718CD929}" dt="2026-06-29T05:42:56.918" v="0" actId="20577"/>
        <pc:sldMkLst>
          <pc:docMk/>
          <pc:sldMk cId="0" sldId="288"/>
        </pc:sldMkLst>
        <pc:spChg chg="mod">
          <ac:chgData name="Glenn Hokin" userId="10542d72-df74-4514-a3a7-7f02bc47e1bc" providerId="ADAL" clId="{4129DF23-3444-441E-B904-9D9D718CD929}" dt="2026-06-29T05:42:56.918" v="0" actId="20577"/>
          <ac:spMkLst>
            <pc:docMk/>
            <pc:sldMk cId="0" sldId="288"/>
            <ac:spMk id="18" creationId="{00000000-0000-0000-0000-000000000000}"/>
          </ac:spMkLst>
        </pc:spChg>
      </pc:sldChg>
      <pc:sldChg chg="modSp mod modNotesTx">
        <pc:chgData name="Glenn Hokin" userId="10542d72-df74-4514-a3a7-7f02bc47e1bc" providerId="ADAL" clId="{4129DF23-3444-441E-B904-9D9D718CD929}" dt="2026-06-29T05:52:12.950" v="3" actId="20577"/>
        <pc:sldMkLst>
          <pc:docMk/>
          <pc:sldMk cId="0" sldId="291"/>
        </pc:sldMkLst>
        <pc:spChg chg="mod">
          <ac:chgData name="Glenn Hokin" userId="10542d72-df74-4514-a3a7-7f02bc47e1bc" providerId="ADAL" clId="{4129DF23-3444-441E-B904-9D9D718CD929}" dt="2026-06-29T05:50:09.596" v="1" actId="20577"/>
          <ac:spMkLst>
            <pc:docMk/>
            <pc:sldMk cId="0" sldId="291"/>
            <ac:spMk id="5" creationId="{00000000-0000-0000-0000-000000000000}"/>
          </ac:spMkLst>
        </pc:spChg>
      </pc:sldChg>
      <pc:sldChg chg="modSp mod">
        <pc:chgData name="Glenn Hokin" userId="10542d72-df74-4514-a3a7-7f02bc47e1bc" providerId="ADAL" clId="{4129DF23-3444-441E-B904-9D9D718CD929}" dt="2026-06-29T05:53:04.038" v="6" actId="20577"/>
        <pc:sldMkLst>
          <pc:docMk/>
          <pc:sldMk cId="0" sldId="292"/>
        </pc:sldMkLst>
        <pc:spChg chg="mod">
          <ac:chgData name="Glenn Hokin" userId="10542d72-df74-4514-a3a7-7f02bc47e1bc" providerId="ADAL" clId="{4129DF23-3444-441E-B904-9D9D718CD929}" dt="2026-06-29T05:53:04.038" v="6" actId="20577"/>
          <ac:spMkLst>
            <pc:docMk/>
            <pc:sldMk cId="0" sldId="292"/>
            <ac:spMk id="17" creationId="{00000000-0000-0000-0000-000000000000}"/>
          </ac:spMkLst>
        </pc:spChg>
      </pc:sldChg>
      <pc:sldChg chg="modSp mod modNotesTx">
        <pc:chgData name="Glenn Hokin" userId="10542d72-df74-4514-a3a7-7f02bc47e1bc" providerId="ADAL" clId="{4129DF23-3444-441E-B904-9D9D718CD929}" dt="2026-06-29T05:54:38.329" v="10" actId="20577"/>
        <pc:sldMkLst>
          <pc:docMk/>
          <pc:sldMk cId="0" sldId="293"/>
        </pc:sldMkLst>
        <pc:spChg chg="mod">
          <ac:chgData name="Glenn Hokin" userId="10542d72-df74-4514-a3a7-7f02bc47e1bc" providerId="ADAL" clId="{4129DF23-3444-441E-B904-9D9D718CD929}" dt="2026-06-29T05:54:22.064" v="9" actId="20577"/>
          <ac:spMkLst>
            <pc:docMk/>
            <pc:sldMk cId="0" sldId="293"/>
            <ac:spMk id="17" creationId="{00000000-0000-0000-0000-000000000000}"/>
          </ac:spMkLst>
        </pc:spChg>
      </pc:sldChg>
      <pc:sldChg chg="modSp mod modNotesTx">
        <pc:chgData name="Glenn Hokin" userId="10542d72-df74-4514-a3a7-7f02bc47e1bc" providerId="ADAL" clId="{4129DF23-3444-441E-B904-9D9D718CD929}" dt="2026-06-29T05:55:24.907" v="14" actId="20577"/>
        <pc:sldMkLst>
          <pc:docMk/>
          <pc:sldMk cId="0" sldId="294"/>
        </pc:sldMkLst>
        <pc:spChg chg="mod">
          <ac:chgData name="Glenn Hokin" userId="10542d72-df74-4514-a3a7-7f02bc47e1bc" providerId="ADAL" clId="{4129DF23-3444-441E-B904-9D9D718CD929}" dt="2026-06-29T05:55:16.872" v="13" actId="20577"/>
          <ac:spMkLst>
            <pc:docMk/>
            <pc:sldMk cId="0" sldId="294"/>
            <ac:spMk id="15" creationId="{00000000-0000-0000-0000-000000000000}"/>
          </ac:spMkLst>
        </pc:spChg>
      </pc:sldChg>
      <pc:sldChg chg="modSp mod modNotesTx">
        <pc:chgData name="Glenn Hokin" userId="10542d72-df74-4514-a3a7-7f02bc47e1bc" providerId="ADAL" clId="{4129DF23-3444-441E-B904-9D9D718CD929}" dt="2026-06-29T05:56:14.294" v="18" actId="20577"/>
        <pc:sldMkLst>
          <pc:docMk/>
          <pc:sldMk cId="0" sldId="295"/>
        </pc:sldMkLst>
        <pc:spChg chg="mod">
          <ac:chgData name="Glenn Hokin" userId="10542d72-df74-4514-a3a7-7f02bc47e1bc" providerId="ADAL" clId="{4129DF23-3444-441E-B904-9D9D718CD929}" dt="2026-06-29T05:56:14.294" v="18" actId="20577"/>
          <ac:spMkLst>
            <pc:docMk/>
            <pc:sldMk cId="0" sldId="295"/>
            <ac:spMk id="15" creationId="{00000000-0000-0000-0000-000000000000}"/>
          </ac:spMkLst>
        </pc:spChg>
      </pc:sldChg>
      <pc:sldChg chg="modSp mod">
        <pc:chgData name="Glenn Hokin" userId="10542d72-df74-4514-a3a7-7f02bc47e1bc" providerId="ADAL" clId="{4129DF23-3444-441E-B904-9D9D718CD929}" dt="2026-06-29T06:00:49.248" v="19" actId="20577"/>
        <pc:sldMkLst>
          <pc:docMk/>
          <pc:sldMk cId="0" sldId="299"/>
        </pc:sldMkLst>
        <pc:spChg chg="mod">
          <ac:chgData name="Glenn Hokin" userId="10542d72-df74-4514-a3a7-7f02bc47e1bc" providerId="ADAL" clId="{4129DF23-3444-441E-B904-9D9D718CD929}" dt="2026-06-29T06:00:49.248" v="19" actId="20577"/>
          <ac:spMkLst>
            <pc:docMk/>
            <pc:sldMk cId="0" sldId="299"/>
            <ac:spMk id="2" creationId="{00000000-0000-0000-0000-000000000000}"/>
          </ac:spMkLst>
        </pc:spChg>
      </pc:sldChg>
      <pc:sldChg chg="modNotesTx">
        <pc:chgData name="Glenn Hokin" userId="10542d72-df74-4514-a3a7-7f02bc47e1bc" providerId="ADAL" clId="{4129DF23-3444-441E-B904-9D9D718CD929}" dt="2026-06-29T06:03:00.221" v="20" actId="20577"/>
        <pc:sldMkLst>
          <pc:docMk/>
          <pc:sldMk cId="0" sldId="3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08.07.2026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Carefully explain the learning intentions and success criteria and let the class know how many lessons they will be doing this activity for.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Students working in pairs read the headline and attempt the pair activity questions.</a:t>
            </a:r>
          </a:p>
          <a:p>
            <a:endParaRPr lang="en-US" dirty="0"/>
          </a:p>
          <a:p>
            <a:r>
              <a:rPr lang="en-US" dirty="0"/>
              <a:t>Ensure you have carefully reviewed this activity and delete or change anything that may be problematic or too personal for your unique setting.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Students working in pairs read the headline and attempt the pair activity questions.</a:t>
            </a:r>
          </a:p>
          <a:p>
            <a:endParaRPr lang="en-US" dirty="0"/>
          </a:p>
          <a:p>
            <a:r>
              <a:rPr lang="en-US" dirty="0"/>
              <a:t>Ensure you have carefully reviewed this activity and delete or change anything that may be problematic or too personal for your unique setting.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Students working in pairs read the headline and attempt the pair activity questions.</a:t>
            </a:r>
          </a:p>
          <a:p>
            <a:endParaRPr lang="en-US" dirty="0"/>
          </a:p>
          <a:p>
            <a:r>
              <a:rPr lang="en-US" dirty="0"/>
              <a:t>Ensure you have carefully reviewed this activity and delete or change anything that may be problematic or too personal for your unique setting.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This article is available with a worksheet. Students could do one article as a class then attempt Article 2 and 3 in pairs or individually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🔵 Purpose</a:t>
            </a:r>
          </a:p>
          <a:p>
            <a:r>
              <a:rPr lang="en-US" dirty="0"/>
              <a:t>1.What is the main purpose of this article? (inform, persuade, entertain)</a:t>
            </a:r>
          </a:p>
          <a:p>
            <a:r>
              <a:rPr lang="en-US" dirty="0"/>
              <a:t>2.What is the article trying to make the reader think or feel?</a:t>
            </a:r>
          </a:p>
          <a:p>
            <a:r>
              <a:rPr lang="en-US" dirty="0"/>
              <a:t>🔵 Representation</a:t>
            </a:r>
          </a:p>
          <a:p>
            <a:r>
              <a:rPr lang="en-US" dirty="0"/>
              <a:t>1.How are people or groups represented in this article?</a:t>
            </a:r>
          </a:p>
          <a:p>
            <a:r>
              <a:rPr lang="en-US" dirty="0"/>
              <a:t>2.Are they shown positively, negatively, or in a stereotypical way?</a:t>
            </a:r>
          </a:p>
          <a:p>
            <a:r>
              <a:rPr lang="en-US" dirty="0"/>
              <a:t>3.What words or descriptions influence this representation?</a:t>
            </a:r>
          </a:p>
          <a:p>
            <a:r>
              <a:rPr lang="en-US" dirty="0"/>
              <a:t>🟢 Usefulness</a:t>
            </a:r>
          </a:p>
          <a:p>
            <a:r>
              <a:rPr lang="en-US" dirty="0"/>
              <a:t>1.How reliable is this article?</a:t>
            </a:r>
          </a:p>
          <a:p>
            <a:r>
              <a:rPr lang="en-US" dirty="0"/>
              <a:t>2. Does it include evidence, statistics, or expert opinions?</a:t>
            </a:r>
          </a:p>
          <a:p>
            <a:r>
              <a:rPr lang="en-US" dirty="0"/>
              <a:t>3.Is anything presented as fact without evidence?</a:t>
            </a:r>
          </a:p>
          <a:p>
            <a:r>
              <a:rPr lang="en-US" dirty="0"/>
              <a:t>🟡 Context</a:t>
            </a:r>
          </a:p>
          <a:p>
            <a:r>
              <a:rPr lang="en-US" dirty="0"/>
              <a:t>1.What is happening in society at the time this article was written?</a:t>
            </a:r>
          </a:p>
          <a:p>
            <a:r>
              <a:rPr lang="en-US" dirty="0"/>
              <a:t>2.Why might this issue be in the news right now?</a:t>
            </a:r>
          </a:p>
          <a:p>
            <a:r>
              <a:rPr lang="en-US" dirty="0"/>
              <a:t>🔴 Omission</a:t>
            </a:r>
          </a:p>
          <a:p>
            <a:r>
              <a:rPr lang="en-US" dirty="0"/>
              <a:t>1.What information is missing from this article?</a:t>
            </a:r>
          </a:p>
          <a:p>
            <a:r>
              <a:rPr lang="en-US" dirty="0"/>
              <a:t>2.Whose voices or perspectives are not included?</a:t>
            </a:r>
          </a:p>
          <a:p>
            <a:r>
              <a:rPr lang="en-US" dirty="0"/>
              <a:t>3.How might the story change if those voices were included?</a:t>
            </a:r>
          </a:p>
          <a:p>
            <a:r>
              <a:rPr lang="en-US" dirty="0"/>
              <a:t>⚫ Motive</a:t>
            </a:r>
          </a:p>
          <a:p>
            <a:r>
              <a:rPr lang="en-US" dirty="0"/>
              <a:t>1.Why might this article have been created?</a:t>
            </a:r>
          </a:p>
          <a:p>
            <a:r>
              <a:rPr lang="en-US" dirty="0"/>
              <a:t>2.Who benefits from the way this story is presented?</a:t>
            </a:r>
          </a:p>
          <a:p>
            <a:r>
              <a:rPr lang="en-US" dirty="0"/>
              <a:t>⚪ Audience</a:t>
            </a:r>
          </a:p>
          <a:p>
            <a:r>
              <a:rPr lang="en-US" dirty="0"/>
              <a:t>1.Who is the intended audience?</a:t>
            </a:r>
          </a:p>
          <a:p>
            <a:r>
              <a:rPr lang="en-US" dirty="0"/>
              <a:t>2.How is the reader being influenced (language, tone, assumptions)?</a:t>
            </a:r>
          </a:p>
          <a:p>
            <a:endParaRPr lang="en-US" dirty="0"/>
          </a:p>
          <a:p>
            <a:r>
              <a:rPr lang="en-US" dirty="0"/>
              <a:t>Follow up questions</a:t>
            </a:r>
          </a:p>
          <a:p>
            <a:r>
              <a:rPr lang="en-US" dirty="0"/>
              <a:t>a)How does this article shape the reader’s understanding of the issue?</a:t>
            </a:r>
          </a:p>
          <a:p>
            <a:r>
              <a:rPr lang="en-US" dirty="0"/>
              <a:t>b)What assumptions does the article make about the reader?</a:t>
            </a:r>
          </a:p>
          <a:p>
            <a:r>
              <a:rPr lang="en-US" dirty="0"/>
              <a:t>c)What message is the audience meant to take away?</a:t>
            </a:r>
          </a:p>
          <a:p>
            <a:r>
              <a:rPr lang="en-US" dirty="0"/>
              <a:t>d)Can this article contribute to stereotypes? How?</a:t>
            </a:r>
          </a:p>
          <a:p>
            <a:r>
              <a:rPr lang="en-US" dirty="0"/>
              <a:t>e)Can media be biased without being obviously racist? Explain</a:t>
            </a:r>
          </a:p>
          <a:p>
            <a:r>
              <a:rPr lang="en-US" dirty="0"/>
              <a:t>f)How might this article impact how people view certain groups?</a:t>
            </a:r>
          </a:p>
          <a:p>
            <a:r>
              <a:rPr lang="en-US" dirty="0"/>
              <a:t>g)Is the issue presented as a “problem”? Who is positioned as responsible?</a:t>
            </a:r>
          </a:p>
          <a:p>
            <a:r>
              <a:rPr lang="en-US" dirty="0"/>
              <a:t>h)Has </a:t>
            </a:r>
            <a:r>
              <a:rPr lang="en-US" dirty="0" err="1"/>
              <a:t>analysing</a:t>
            </a:r>
            <a:r>
              <a:rPr lang="en-US" dirty="0"/>
              <a:t> this article changed your perspective? How?</a:t>
            </a:r>
          </a:p>
          <a:p>
            <a:r>
              <a:rPr lang="en-US" dirty="0" err="1"/>
              <a:t>i</a:t>
            </a:r>
            <a:r>
              <a:rPr lang="en-US" dirty="0"/>
              <a:t>)What will you do differently when reading media in the future?</a:t>
            </a:r>
          </a:p>
          <a:p>
            <a:r>
              <a:rPr lang="en-US" dirty="0"/>
              <a:t>j)What is this article trying to make me think, feel, or believe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This article is available with a worksheet. Students could do one article as a class then attempt Article 2 and 3 in pairs or individually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🔵 Purpose</a:t>
            </a:r>
          </a:p>
          <a:p>
            <a:r>
              <a:rPr lang="en-US" dirty="0"/>
              <a:t>1.What is the main purpose of this article? (inform, persuade, entertain)</a:t>
            </a:r>
          </a:p>
          <a:p>
            <a:r>
              <a:rPr lang="en-US" dirty="0"/>
              <a:t>2.What is the article trying to make the reader think or feel?</a:t>
            </a:r>
          </a:p>
          <a:p>
            <a:r>
              <a:rPr lang="en-US" dirty="0"/>
              <a:t>🔵 Representation</a:t>
            </a:r>
          </a:p>
          <a:p>
            <a:r>
              <a:rPr lang="en-US" dirty="0"/>
              <a:t>1.How are people or groups represented in this article?</a:t>
            </a:r>
          </a:p>
          <a:p>
            <a:r>
              <a:rPr lang="en-US" dirty="0"/>
              <a:t>2.Are they shown positively, negatively, or in a stereotypical way?</a:t>
            </a:r>
          </a:p>
          <a:p>
            <a:r>
              <a:rPr lang="en-US" dirty="0"/>
              <a:t>3.What words or descriptions influence this representation?</a:t>
            </a:r>
          </a:p>
          <a:p>
            <a:r>
              <a:rPr lang="en-US" dirty="0"/>
              <a:t>🟢 Usefulness</a:t>
            </a:r>
          </a:p>
          <a:p>
            <a:r>
              <a:rPr lang="en-US" dirty="0"/>
              <a:t>1.How reliable is this article?</a:t>
            </a:r>
          </a:p>
          <a:p>
            <a:r>
              <a:rPr lang="en-US" dirty="0"/>
              <a:t>2. Does it include evidence, statistics, or expert opinions?</a:t>
            </a:r>
          </a:p>
          <a:p>
            <a:r>
              <a:rPr lang="en-US" dirty="0"/>
              <a:t>3.Is anything presented as fact without evidence?</a:t>
            </a:r>
          </a:p>
          <a:p>
            <a:r>
              <a:rPr lang="en-US" dirty="0"/>
              <a:t>🟡 Context</a:t>
            </a:r>
          </a:p>
          <a:p>
            <a:r>
              <a:rPr lang="en-US" dirty="0"/>
              <a:t>1.What is happening in society at the time this article was written?</a:t>
            </a:r>
          </a:p>
          <a:p>
            <a:r>
              <a:rPr lang="en-US" dirty="0"/>
              <a:t>2.Why might this issue be in the news right now?</a:t>
            </a:r>
          </a:p>
          <a:p>
            <a:r>
              <a:rPr lang="en-US" dirty="0"/>
              <a:t>🔴 Omission</a:t>
            </a:r>
          </a:p>
          <a:p>
            <a:r>
              <a:rPr lang="en-US" dirty="0"/>
              <a:t>1.What information is missing from this article?</a:t>
            </a:r>
          </a:p>
          <a:p>
            <a:r>
              <a:rPr lang="en-US" dirty="0"/>
              <a:t>2.Whose voices or perspectives are not included?</a:t>
            </a:r>
          </a:p>
          <a:p>
            <a:r>
              <a:rPr lang="en-US" dirty="0"/>
              <a:t>3.How might the story change if those voices were included?</a:t>
            </a:r>
          </a:p>
          <a:p>
            <a:r>
              <a:rPr lang="en-US" dirty="0"/>
              <a:t>⚫ Motive</a:t>
            </a:r>
          </a:p>
          <a:p>
            <a:r>
              <a:rPr lang="en-US" dirty="0"/>
              <a:t>1.Why might this article have been created?</a:t>
            </a:r>
          </a:p>
          <a:p>
            <a:r>
              <a:rPr lang="en-US" dirty="0"/>
              <a:t>2.Who benefits from the way this story is presented?</a:t>
            </a:r>
          </a:p>
          <a:p>
            <a:r>
              <a:rPr lang="en-US" dirty="0"/>
              <a:t>⚪ Audience</a:t>
            </a:r>
          </a:p>
          <a:p>
            <a:r>
              <a:rPr lang="en-US" dirty="0"/>
              <a:t>1.Who is the intended audience?</a:t>
            </a:r>
          </a:p>
          <a:p>
            <a:r>
              <a:rPr lang="en-US" dirty="0"/>
              <a:t>2.How is the reader being influenced (language, tone, assumptions)?</a:t>
            </a:r>
          </a:p>
          <a:p>
            <a:endParaRPr lang="en-US" dirty="0"/>
          </a:p>
          <a:p>
            <a:r>
              <a:rPr lang="en-US" dirty="0"/>
              <a:t>Follow up questions</a:t>
            </a:r>
          </a:p>
          <a:p>
            <a:r>
              <a:rPr lang="en-US" dirty="0"/>
              <a:t>a)How does this article shape the reader’s understanding of the issue?</a:t>
            </a:r>
          </a:p>
          <a:p>
            <a:r>
              <a:rPr lang="en-US" dirty="0"/>
              <a:t>b)What assumptions does the article make about the reader?</a:t>
            </a:r>
          </a:p>
          <a:p>
            <a:r>
              <a:rPr lang="en-US" dirty="0"/>
              <a:t>c)What message is the audience meant to take away?</a:t>
            </a:r>
          </a:p>
          <a:p>
            <a:r>
              <a:rPr lang="en-US" dirty="0"/>
              <a:t>d)Can this article contribute to stereotypes? How?</a:t>
            </a:r>
          </a:p>
          <a:p>
            <a:r>
              <a:rPr lang="en-US" dirty="0"/>
              <a:t>e)Can media be biased without being obviously racist? Explain</a:t>
            </a:r>
          </a:p>
          <a:p>
            <a:r>
              <a:rPr lang="en-US" dirty="0"/>
              <a:t>f)How might this article impact how people view certain groups?</a:t>
            </a:r>
          </a:p>
          <a:p>
            <a:r>
              <a:rPr lang="en-US" dirty="0"/>
              <a:t>g)Is the issue presented as a “problem”? Who is positioned as responsible?</a:t>
            </a:r>
          </a:p>
          <a:p>
            <a:r>
              <a:rPr lang="en-US" dirty="0"/>
              <a:t>h)Has </a:t>
            </a:r>
            <a:r>
              <a:rPr lang="en-US" dirty="0" err="1"/>
              <a:t>analysing</a:t>
            </a:r>
            <a:r>
              <a:rPr lang="en-US" dirty="0"/>
              <a:t> this article changed your perspective? How?</a:t>
            </a:r>
          </a:p>
          <a:p>
            <a:r>
              <a:rPr lang="en-US" dirty="0" err="1"/>
              <a:t>i</a:t>
            </a:r>
            <a:r>
              <a:rPr lang="en-US" dirty="0"/>
              <a:t>)What will you do differently when reading media in the future?</a:t>
            </a:r>
          </a:p>
          <a:p>
            <a:r>
              <a:rPr lang="en-US" dirty="0"/>
              <a:t>j)What is this article trying to make me think, feel, or believe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This article is available with a worksheet. Students could do one article as a class then attempt Article 2 and 3 in pairs or individually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🔵 Purpose</a:t>
            </a:r>
          </a:p>
          <a:p>
            <a:r>
              <a:rPr lang="en-US" dirty="0"/>
              <a:t>1.What is the main purpose of this article? (inform, persuade, entertain)</a:t>
            </a:r>
          </a:p>
          <a:p>
            <a:r>
              <a:rPr lang="en-US" dirty="0"/>
              <a:t>2.What is the article trying to make the reader think or feel?</a:t>
            </a:r>
          </a:p>
          <a:p>
            <a:r>
              <a:rPr lang="en-US" dirty="0"/>
              <a:t>🔵 Representation</a:t>
            </a:r>
          </a:p>
          <a:p>
            <a:r>
              <a:rPr lang="en-US" dirty="0"/>
              <a:t>1.How are people or groups represented in this article?</a:t>
            </a:r>
          </a:p>
          <a:p>
            <a:r>
              <a:rPr lang="en-US" dirty="0"/>
              <a:t>2.Are they shown positively, negatively, or in a stereotypical way?</a:t>
            </a:r>
          </a:p>
          <a:p>
            <a:r>
              <a:rPr lang="en-US" dirty="0"/>
              <a:t>3.What words or descriptions influence this representation?</a:t>
            </a:r>
          </a:p>
          <a:p>
            <a:r>
              <a:rPr lang="en-US" dirty="0"/>
              <a:t>🟢 Usefulness</a:t>
            </a:r>
          </a:p>
          <a:p>
            <a:r>
              <a:rPr lang="en-US" dirty="0"/>
              <a:t>1.How reliable is this article?</a:t>
            </a:r>
          </a:p>
          <a:p>
            <a:r>
              <a:rPr lang="en-US" dirty="0"/>
              <a:t>2. Does it include evidence, statistics, or expert opinions?</a:t>
            </a:r>
          </a:p>
          <a:p>
            <a:r>
              <a:rPr lang="en-US" dirty="0"/>
              <a:t>3.Is anything presented as fact without evidence?</a:t>
            </a:r>
          </a:p>
          <a:p>
            <a:r>
              <a:rPr lang="en-US" dirty="0"/>
              <a:t>🟡 Context</a:t>
            </a:r>
          </a:p>
          <a:p>
            <a:r>
              <a:rPr lang="en-US" dirty="0"/>
              <a:t>1.What is happening in society at the time this article was written?</a:t>
            </a:r>
          </a:p>
          <a:p>
            <a:r>
              <a:rPr lang="en-US" dirty="0"/>
              <a:t>2.Why might this issue be in the news right now?</a:t>
            </a:r>
          </a:p>
          <a:p>
            <a:r>
              <a:rPr lang="en-US" dirty="0"/>
              <a:t>🔴 Omission</a:t>
            </a:r>
          </a:p>
          <a:p>
            <a:r>
              <a:rPr lang="en-US" dirty="0"/>
              <a:t>1.What information is missing from this article?</a:t>
            </a:r>
          </a:p>
          <a:p>
            <a:r>
              <a:rPr lang="en-US" dirty="0"/>
              <a:t>2.Whose voices or perspectives are not included?</a:t>
            </a:r>
          </a:p>
          <a:p>
            <a:r>
              <a:rPr lang="en-US" dirty="0"/>
              <a:t>3.How might the story change if those voices were included?</a:t>
            </a:r>
          </a:p>
          <a:p>
            <a:r>
              <a:rPr lang="en-US" dirty="0"/>
              <a:t>⚫ Motive</a:t>
            </a:r>
          </a:p>
          <a:p>
            <a:r>
              <a:rPr lang="en-US" dirty="0"/>
              <a:t>1.Why might this article have been created?</a:t>
            </a:r>
          </a:p>
          <a:p>
            <a:r>
              <a:rPr lang="en-US" dirty="0"/>
              <a:t>2.Who benefits from the way this story is presented?</a:t>
            </a:r>
          </a:p>
          <a:p>
            <a:r>
              <a:rPr lang="en-US" dirty="0"/>
              <a:t>⚪ Audience</a:t>
            </a:r>
          </a:p>
          <a:p>
            <a:r>
              <a:rPr lang="en-US" dirty="0"/>
              <a:t>1.Who is the intended audience?</a:t>
            </a:r>
          </a:p>
          <a:p>
            <a:r>
              <a:rPr lang="en-US" dirty="0"/>
              <a:t>2.How is the reader being influenced (language, tone, assumptions)?</a:t>
            </a:r>
          </a:p>
          <a:p>
            <a:endParaRPr lang="en-US" dirty="0"/>
          </a:p>
          <a:p>
            <a:r>
              <a:rPr lang="en-US" dirty="0"/>
              <a:t>Follow up questions</a:t>
            </a:r>
          </a:p>
          <a:p>
            <a:r>
              <a:rPr lang="en-US" dirty="0"/>
              <a:t>a)How does this article shape the reader’s understanding of the issue?</a:t>
            </a:r>
          </a:p>
          <a:p>
            <a:r>
              <a:rPr lang="en-US" dirty="0"/>
              <a:t>b)What assumptions does the article make about the reader?</a:t>
            </a:r>
          </a:p>
          <a:p>
            <a:r>
              <a:rPr lang="en-US" dirty="0"/>
              <a:t>c)What message is the audience meant to take away?</a:t>
            </a:r>
          </a:p>
          <a:p>
            <a:r>
              <a:rPr lang="en-US" dirty="0"/>
              <a:t>d)Can this article contribute to stereotypes? How?</a:t>
            </a:r>
          </a:p>
          <a:p>
            <a:r>
              <a:rPr lang="en-US" dirty="0"/>
              <a:t>e)Can media be biased without being obviously racist? Explain</a:t>
            </a:r>
          </a:p>
          <a:p>
            <a:r>
              <a:rPr lang="en-US" dirty="0"/>
              <a:t>f)How might this article impact how people view certain groups?</a:t>
            </a:r>
          </a:p>
          <a:p>
            <a:r>
              <a:rPr lang="en-US" dirty="0"/>
              <a:t>g)Is the issue presented as a “problem”? Who is positioned as responsible?</a:t>
            </a:r>
          </a:p>
          <a:p>
            <a:r>
              <a:rPr lang="en-US" dirty="0"/>
              <a:t>h)Has </a:t>
            </a:r>
            <a:r>
              <a:rPr lang="en-US" dirty="0" err="1"/>
              <a:t>analysing</a:t>
            </a:r>
            <a:r>
              <a:rPr lang="en-US" dirty="0"/>
              <a:t> this article changed your perspective? How?</a:t>
            </a:r>
          </a:p>
          <a:p>
            <a:r>
              <a:rPr lang="en-US" dirty="0" err="1"/>
              <a:t>i</a:t>
            </a:r>
            <a:r>
              <a:rPr lang="en-US" dirty="0"/>
              <a:t>)What will you do differently when reading media in the future?</a:t>
            </a:r>
          </a:p>
          <a:p>
            <a:r>
              <a:rPr lang="en-US" dirty="0"/>
              <a:t>j)What is this article trying to make me think, feel, or believe?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r>
              <a:rPr lang="en-US" dirty="0"/>
              <a:t>After doing your own research, do you trust media more, less, or differently?”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What does this statement mean to you?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Discussion Points</a:t>
            </a:r>
          </a:p>
          <a:p>
            <a:endParaRPr lang="en-US" dirty="0"/>
          </a:p>
          <a:p>
            <a:r>
              <a:rPr lang="en-US" dirty="0"/>
              <a:t>Have a discussion in groups or with a partner  about the different types of media we may be exposed to daily.</a:t>
            </a:r>
          </a:p>
          <a:p>
            <a:endParaRPr lang="en-US" dirty="0"/>
          </a:p>
          <a:p>
            <a:r>
              <a:rPr lang="en-US" dirty="0"/>
              <a:t>- Streaming and video content- You tube Netflix, TV shows, movies </a:t>
            </a:r>
          </a:p>
          <a:p>
            <a:r>
              <a:rPr lang="en-US" dirty="0"/>
              <a:t>- Social Media -Tik Tok, Insta, Snapchat, Facebook, influencers, memes (mention social media restrictions for under 16s in Australia, first in the world) </a:t>
            </a:r>
          </a:p>
          <a:p>
            <a:r>
              <a:rPr lang="en-US" dirty="0"/>
              <a:t>- Gaming and online communities -Fortnite, Roblox, Discord, in game chats and livestreams</a:t>
            </a:r>
          </a:p>
          <a:p>
            <a:r>
              <a:rPr lang="en-US" dirty="0"/>
              <a:t>- News and online articles- News websites and apps, headlines shred, podcasts and short news clips</a:t>
            </a:r>
          </a:p>
          <a:p>
            <a:r>
              <a:rPr lang="en-US" dirty="0"/>
              <a:t>-Music and podcasts.</a:t>
            </a:r>
          </a:p>
          <a:p>
            <a:endParaRPr lang="en-US" dirty="0"/>
          </a:p>
          <a:p>
            <a:r>
              <a:rPr lang="en-US" dirty="0"/>
              <a:t>This discussion will help students see how constant and varied their exposure to the media is. </a:t>
            </a:r>
          </a:p>
          <a:p>
            <a:endParaRPr lang="en-US" dirty="0"/>
          </a:p>
          <a:p>
            <a:r>
              <a:rPr lang="en-US" dirty="0"/>
              <a:t>This is also an opportunity. to discuss issues of how media engages and hooks people in to achieve likes, clicks, shares and ongoing engagement with their platform.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Discussion point</a:t>
            </a:r>
          </a:p>
          <a:p>
            <a:endParaRPr lang="en-US" dirty="0"/>
          </a:p>
          <a:p>
            <a:r>
              <a:rPr lang="en-US" dirty="0"/>
              <a:t>- Ask students to think about some stereotypes they may know of. These should not be shared, students can just take a reflective moment to think about them. </a:t>
            </a:r>
          </a:p>
          <a:p>
            <a:r>
              <a:rPr lang="en-US" dirty="0"/>
              <a:t>- As the teacher you may want to provide some stereotypes that will not offend anyone in the class. </a:t>
            </a:r>
          </a:p>
          <a:p>
            <a:r>
              <a:rPr lang="en-US" dirty="0"/>
              <a:t>- This would be a good time to discuss how harmful stereotypes can be.</a:t>
            </a:r>
          </a:p>
          <a:p>
            <a:endParaRPr lang="en-US" dirty="0"/>
          </a:p>
          <a:p>
            <a:r>
              <a:rPr lang="en-US" dirty="0"/>
              <a:t>Ensure you approach any work on anti-racism with a trauma aware lens. Set clear class expectations at the beginning of each lesson and regularly check on the wellbeing of all students in the classroom.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5773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r>
              <a:rPr lang="en-US" dirty="0"/>
              <a:t>Add some images to this page around stereotypes. </a:t>
            </a:r>
          </a:p>
          <a:p>
            <a:endParaRPr lang="en-US" dirty="0"/>
          </a:p>
          <a:p>
            <a:r>
              <a:rPr lang="en-US" dirty="0"/>
              <a:t>Ensure the images you use for discussion are appropriate for your school context and do not perpetuate existing  negative stereotypes.</a:t>
            </a:r>
          </a:p>
          <a:p>
            <a:r>
              <a:rPr lang="en-US" dirty="0"/>
              <a:t>Examples could come from current popular culture movies, TV shows or books.</a:t>
            </a:r>
          </a:p>
          <a:p>
            <a:endParaRPr lang="en-US" dirty="0"/>
          </a:p>
          <a:p>
            <a:r>
              <a:rPr lang="en-US" dirty="0"/>
              <a:t>Discussion points </a:t>
            </a:r>
          </a:p>
          <a:p>
            <a:endParaRPr lang="en-US" dirty="0"/>
          </a:p>
          <a:p>
            <a:r>
              <a:rPr lang="en-US" dirty="0"/>
              <a:t>Can something be: "just entertainment” and still be harmful?</a:t>
            </a:r>
          </a:p>
          <a:p>
            <a:endParaRPr lang="en-US" dirty="0"/>
          </a:p>
          <a:p>
            <a:r>
              <a:rPr lang="en-US" dirty="0"/>
              <a:t>Why do you think these stereotypes were accepted at the time they were created?</a:t>
            </a:r>
          </a:p>
          <a:p>
            <a:endParaRPr lang="en-US" dirty="0"/>
          </a:p>
          <a:p>
            <a:r>
              <a:rPr lang="en-US" dirty="0"/>
              <a:t>Given that most stereotypes are negative why do you think they were created in the first place?</a:t>
            </a:r>
          </a:p>
          <a:p>
            <a:endParaRPr lang="en-US" dirty="0"/>
          </a:p>
          <a:p>
            <a:r>
              <a:rPr lang="en-US" dirty="0"/>
              <a:t>What impact do you think these stereotypes will have on individuals and society?</a:t>
            </a:r>
          </a:p>
          <a:p>
            <a:endParaRPr lang="en-US" dirty="0"/>
          </a:p>
          <a:p>
            <a:r>
              <a:rPr lang="en-US" dirty="0"/>
              <a:t>Have stereotypes presented in children's cartoons, movies and media been removed or have they just changed over time? </a:t>
            </a:r>
          </a:p>
          <a:p>
            <a:endParaRPr lang="en-US" dirty="0"/>
          </a:p>
          <a:p>
            <a:r>
              <a:rPr lang="en-US" dirty="0"/>
              <a:t>How might these representations shape understanding of race?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With a partner, discuss different news stories from this year.</a:t>
            </a:r>
          </a:p>
          <a:p>
            <a:endParaRPr lang="en-US" dirty="0"/>
          </a:p>
          <a:p>
            <a:r>
              <a:rPr lang="en-US" dirty="0"/>
              <a:t>This activity will get students thinking about what is happening in their micro and macro world at the current time.</a:t>
            </a:r>
          </a:p>
          <a:p>
            <a:endParaRPr lang="en-US" dirty="0"/>
          </a:p>
          <a:p>
            <a:r>
              <a:rPr lang="en-US" dirty="0"/>
              <a:t>Discussion Activity </a:t>
            </a:r>
          </a:p>
          <a:p>
            <a:endParaRPr lang="en-US" dirty="0"/>
          </a:p>
          <a:p>
            <a:r>
              <a:rPr lang="en-US" dirty="0"/>
              <a:t>Come together as a class and discuss some of these news stories. Were their similarities and differences between what the students came up with?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You will need to set your classroom up so that students can stand in a line from strongly agree to strongly disagree. This could be a good activity to do outdoors.</a:t>
            </a:r>
          </a:p>
          <a:p>
            <a:endParaRPr lang="en-US"/>
          </a:p>
          <a:p>
            <a:r>
              <a:rPr lang="en-US"/>
              <a:t>As you provide each statement you may want to challenge and question the positions students take on the continuum.</a:t>
            </a:r>
          </a:p>
          <a:p>
            <a:r>
              <a:rPr lang="en-US"/>
              <a:t>Classroom discussion may lead to students changing their minds and moving. </a:t>
            </a:r>
          </a:p>
          <a:p>
            <a:endParaRPr lang="en-US"/>
          </a:p>
          <a:p>
            <a:r>
              <a:rPr lang="en-US"/>
              <a:t>You may be asked to share your reasoning with the class.</a:t>
            </a:r>
          </a:p>
          <a:p>
            <a:r>
              <a:rPr lang="en-US"/>
              <a:t>You may be asked to respond to or challenge another viewpoint.</a:t>
            </a:r>
          </a:p>
          <a:p>
            <a:r>
              <a:rPr lang="en-US"/>
              <a:t>You are allowed to move positions if your thinking changes.</a:t>
            </a:r>
          </a:p>
          <a:p>
            <a:endParaRPr lang="en-US"/>
          </a:p>
          <a:p>
            <a:r>
              <a:rPr lang="en-US"/>
              <a:t>Remind students to respect all opinions : you are critiquing ideas, not people.</a:t>
            </a:r>
          </a:p>
          <a:p>
            <a:r>
              <a:rPr lang="en-US"/>
              <a:t>Use evidence and examples where possible.</a:t>
            </a:r>
          </a:p>
          <a:p>
            <a:r>
              <a:rPr lang="en-US"/>
              <a:t>Listen actively to others.</a:t>
            </a:r>
          </a:p>
          <a:p>
            <a:r>
              <a:rPr lang="en-US"/>
              <a:t>Be open to changing your perspective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r>
              <a:rPr lang="en-US" dirty="0"/>
              <a:t>This may look similar to the TOMACPRU acronym used in history lessons. </a:t>
            </a:r>
          </a:p>
          <a:p>
            <a:endParaRPr lang="en-US" dirty="0"/>
          </a:p>
          <a:p>
            <a:r>
              <a:rPr lang="en-US" dirty="0"/>
              <a:t>PRUCOMA for media literacy changes the O from origin to omission and the R from reliability to Representation. </a:t>
            </a:r>
          </a:p>
          <a:p>
            <a:r>
              <a:rPr lang="en-US" dirty="0"/>
              <a:t>Reliability of the source should be discussed in general in the purpose and motive sections.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Students working in pairs read the headline and attempt the partner activity.</a:t>
            </a:r>
          </a:p>
          <a:p>
            <a:endParaRPr lang="en-US"/>
          </a:p>
          <a:p>
            <a:r>
              <a:rPr lang="en-US"/>
              <a:t>Ensure you have carefully reviewed this activity and delete or change anything that may be problematic or too personal for your unique setting.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anva.link/qiaxax93i4x81yx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shareverified.com/pledge-to-pause/" TargetMode="External"/><Relationship Id="rId13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hyperlink" Target="https://www.abc.net.au/education/media-literacy" TargetMode="External"/><Relationship Id="rId12" Type="http://schemas.openxmlformats.org/officeDocument/2006/relationships/hyperlink" Target="https://canva.link/qiaxax93i4x81yx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umanrights.gov.au/know-your-rights/rights-of-individuals/race-discrimination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humanrights.gov.au/our-work/campaigns/race/theres-nothing-casual-about-racism" TargetMode="External"/><Relationship Id="rId10" Type="http://schemas.openxmlformats.org/officeDocument/2006/relationships/hyperlink" Target="https://purpose.com" TargetMode="External"/><Relationship Id="rId4" Type="http://schemas.openxmlformats.org/officeDocument/2006/relationships/hyperlink" Target="https://racismnoway.com.au" TargetMode="External"/><Relationship Id="rId9" Type="http://schemas.openxmlformats.org/officeDocument/2006/relationships/hyperlink" Target="https://www.un.org/e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934396" y="-6636"/>
            <a:ext cx="3817440" cy="817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OPEN IN DESKTOP APP</a:t>
            </a:r>
          </a:p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This will enable full functionality of the template.</a:t>
            </a:r>
          </a:p>
          <a:p>
            <a:pPr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CHOOSE A SLIDE STYLE FROM 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Home tab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New Slide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Choose layout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If layout goes awry, select Reset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TEXT</a:t>
            </a:r>
          </a:p>
          <a:p>
            <a:pPr marL="217170" lvl="1" indent="-108585"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There are 5 levels of formatted text available.</a:t>
            </a:r>
          </a:p>
          <a:p>
            <a:pPr marL="217170" lvl="1" indent="-108585"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Please move between text  levels using the increase/decrease button on the menu above.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CHANGE SLIDE BACKGROUND/COLOUR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Design Menu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Format Background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Select colour from palette OR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Picture or Texture Fill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Find image 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REPLACE IMAGE IN SHAPE OR ON PAGE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Right click on image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Change Picture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Select your image</a:t>
            </a:r>
          </a:p>
          <a:p>
            <a:pPr marL="217170" lvl="1" indent="-108585"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OR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Delete the image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Click on icon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Find the new image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TO REPOSITION IMAGE WITHIN SHAPE 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Click on image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Picture Format menu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Click on Crop button dropdown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To fit the whole image inside select FIT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To use only a portion select FILL then crop, move or resize image to show properly within shape.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ADD/CHANGE FOOTER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Insert Menu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Header &amp; Footer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Tick to activate/Untick to remove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Change text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934396" y="2524425"/>
            <a:ext cx="949458" cy="323442"/>
            <a:chOff x="0" y="0"/>
            <a:chExt cx="1265944" cy="4312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5936" cy="431292"/>
            </a:xfrm>
            <a:custGeom>
              <a:avLst/>
              <a:gdLst/>
              <a:ahLst/>
              <a:cxnLst/>
              <a:rect l="l" t="t" r="r" b="b"/>
              <a:pathLst>
                <a:path w="1265936" h="431292">
                  <a:moveTo>
                    <a:pt x="0" y="0"/>
                  </a:moveTo>
                  <a:lnTo>
                    <a:pt x="1265936" y="0"/>
                  </a:lnTo>
                  <a:lnTo>
                    <a:pt x="1265936" y="431292"/>
                  </a:lnTo>
                  <a:lnTo>
                    <a:pt x="0" y="431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5" name="AutoShape 5"/>
          <p:cNvSpPr/>
          <p:nvPr/>
        </p:nvSpPr>
        <p:spPr>
          <a:xfrm>
            <a:off x="5" y="1533306"/>
            <a:ext cx="12812288" cy="14288"/>
          </a:xfrm>
          <a:prstGeom prst="line">
            <a:avLst/>
          </a:prstGeom>
          <a:ln w="9525" cap="rnd">
            <a:solidFill>
              <a:srgbClr val="6300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6" name="AutoShape 6"/>
          <p:cNvSpPr/>
          <p:nvPr/>
        </p:nvSpPr>
        <p:spPr>
          <a:xfrm flipV="1">
            <a:off x="13346155" y="1552356"/>
            <a:ext cx="4553956" cy="4762"/>
          </a:xfrm>
          <a:prstGeom prst="line">
            <a:avLst/>
          </a:prstGeom>
          <a:ln w="9525" cap="rnd">
            <a:solidFill>
              <a:srgbClr val="63001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/>
          </a:p>
        </p:txBody>
      </p:sp>
      <p:sp>
        <p:nvSpPr>
          <p:cNvPr id="7" name="Freeform 7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>
            <a:off x="-116957" y="6556290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Freeform 9"/>
          <p:cNvSpPr/>
          <p:nvPr/>
        </p:nvSpPr>
        <p:spPr>
          <a:xfrm>
            <a:off x="7744968" y="6715149"/>
            <a:ext cx="2469703" cy="3631915"/>
          </a:xfrm>
          <a:custGeom>
            <a:avLst/>
            <a:gdLst/>
            <a:ahLst/>
            <a:cxnLst/>
            <a:rect l="l" t="t" r="r" b="b"/>
            <a:pathLst>
              <a:path w="2469703" h="3631915">
                <a:moveTo>
                  <a:pt x="0" y="0"/>
                </a:moveTo>
                <a:lnTo>
                  <a:pt x="2469703" y="0"/>
                </a:lnTo>
                <a:lnTo>
                  <a:pt x="2469703" y="3631916"/>
                </a:lnTo>
                <a:lnTo>
                  <a:pt x="0" y="36319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>
            <a:off x="10809732" y="6715149"/>
            <a:ext cx="3866443" cy="3631915"/>
          </a:xfrm>
          <a:custGeom>
            <a:avLst/>
            <a:gdLst/>
            <a:ahLst/>
            <a:cxnLst/>
            <a:rect l="l" t="t" r="r" b="b"/>
            <a:pathLst>
              <a:path w="3866443" h="3631915">
                <a:moveTo>
                  <a:pt x="0" y="0"/>
                </a:moveTo>
                <a:lnTo>
                  <a:pt x="3866443" y="0"/>
                </a:lnTo>
                <a:lnTo>
                  <a:pt x="3866443" y="3631916"/>
                </a:lnTo>
                <a:lnTo>
                  <a:pt x="0" y="36319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4013332" y="6654519"/>
            <a:ext cx="3979810" cy="3632481"/>
          </a:xfrm>
          <a:custGeom>
            <a:avLst/>
            <a:gdLst/>
            <a:ahLst/>
            <a:cxnLst/>
            <a:rect l="l" t="t" r="r" b="b"/>
            <a:pathLst>
              <a:path w="3979810" h="3632481">
                <a:moveTo>
                  <a:pt x="0" y="0"/>
                </a:moveTo>
                <a:lnTo>
                  <a:pt x="3979810" y="0"/>
                </a:lnTo>
                <a:lnTo>
                  <a:pt x="3979810" y="3632481"/>
                </a:lnTo>
                <a:lnTo>
                  <a:pt x="0" y="36324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>
            <a:off x="15028752" y="6286500"/>
            <a:ext cx="2972374" cy="4114800"/>
          </a:xfrm>
          <a:custGeom>
            <a:avLst/>
            <a:gdLst/>
            <a:ahLst/>
            <a:cxnLst/>
            <a:rect l="l" t="t" r="r" b="b"/>
            <a:pathLst>
              <a:path w="2972374" h="4114800">
                <a:moveTo>
                  <a:pt x="0" y="0"/>
                </a:moveTo>
                <a:lnTo>
                  <a:pt x="2972375" y="0"/>
                </a:lnTo>
                <a:lnTo>
                  <a:pt x="29723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TextBox 13"/>
          <p:cNvSpPr txBox="1"/>
          <p:nvPr/>
        </p:nvSpPr>
        <p:spPr>
          <a:xfrm>
            <a:off x="0" y="213426"/>
            <a:ext cx="16092000" cy="101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720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Media Literacy and Racism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2145605"/>
            <a:ext cx="12797998" cy="287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3240"/>
              </a:lnSpc>
              <a:spcBef>
                <a:spcPct val="0"/>
              </a:spcBef>
              <a:buFont typeface="Arial"/>
              <a:buChar char="•"/>
            </a:pPr>
            <a:r>
              <a:rPr lang="en-US" sz="2700" b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Learning intention:</a:t>
            </a:r>
          </a:p>
          <a:p>
            <a:pPr marL="1165860" lvl="2" indent="-388620" algn="l">
              <a:lnSpc>
                <a:spcPts val="3240"/>
              </a:lnSpc>
              <a:spcBef>
                <a:spcPct val="0"/>
              </a:spcBef>
              <a:buFont typeface="Arial"/>
              <a:buChar char="⚬"/>
            </a:pPr>
            <a:r>
              <a:rPr lang="en-US" sz="2700" u="none" strike="noStrike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Analyse  media for bias, stereotypes, and race representations. </a:t>
            </a:r>
            <a:r>
              <a:rPr lang="en-US" sz="2700" b="1" u="none" strike="noStrike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 </a:t>
            </a:r>
          </a:p>
          <a:p>
            <a:pPr marL="582930" lvl="1" indent="-291465" algn="l">
              <a:lnSpc>
                <a:spcPts val="3240"/>
              </a:lnSpc>
              <a:spcBef>
                <a:spcPct val="0"/>
              </a:spcBef>
              <a:buFont typeface="Arial"/>
              <a:buChar char="•"/>
            </a:pPr>
            <a:r>
              <a:rPr lang="en-US" sz="2700" b="1" u="none" strike="noStrike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Success criteria:  </a:t>
            </a:r>
          </a:p>
          <a:p>
            <a:pPr marL="1165860" lvl="2" indent="-388620" algn="l">
              <a:lnSpc>
                <a:spcPts val="3240"/>
              </a:lnSpc>
              <a:spcBef>
                <a:spcPct val="0"/>
              </a:spcBef>
              <a:buFont typeface="Arial"/>
              <a:buChar char="⚬"/>
            </a:pPr>
            <a:r>
              <a:rPr lang="en-US" sz="2700" u="none" strike="noStrike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Recognise bias and stereotypes in media texts.  </a:t>
            </a:r>
          </a:p>
          <a:p>
            <a:pPr marL="1165860" lvl="2" indent="-388620" algn="l">
              <a:lnSpc>
                <a:spcPts val="3240"/>
              </a:lnSpc>
              <a:spcBef>
                <a:spcPct val="0"/>
              </a:spcBef>
              <a:buFont typeface="Arial"/>
              <a:buChar char="⚬"/>
            </a:pPr>
            <a:r>
              <a:rPr lang="en-US" sz="2700" u="none" strike="noStrike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Explain race representation in media.  </a:t>
            </a:r>
          </a:p>
          <a:p>
            <a:pPr marL="1165860" lvl="2" indent="-388620" algn="l">
              <a:lnSpc>
                <a:spcPts val="3240"/>
              </a:lnSpc>
              <a:spcBef>
                <a:spcPct val="0"/>
              </a:spcBef>
              <a:buFont typeface="Arial"/>
              <a:buChar char="⚬"/>
            </a:pPr>
            <a:r>
              <a:rPr lang="en-US" sz="2700" u="none" strike="noStrike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Describe how language, images, and editing influence representations.</a:t>
            </a:r>
          </a:p>
          <a:p>
            <a:pPr marL="1165860" lvl="2" indent="-388620" algn="l">
              <a:lnSpc>
                <a:spcPts val="3240"/>
              </a:lnSpc>
              <a:spcBef>
                <a:spcPct val="0"/>
              </a:spcBef>
              <a:buFont typeface="Arial"/>
              <a:buChar char="⚬"/>
            </a:pPr>
            <a:r>
              <a:rPr lang="en-US" sz="2700" u="none" strike="noStrike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Provide a judgement on the fairness of the representation with evidence</a:t>
            </a:r>
            <a:r>
              <a:rPr lang="en-US" sz="2700" u="none" strike="noStrike">
                <a:solidFill>
                  <a:srgbClr val="002664"/>
                </a:solidFill>
                <a:latin typeface="Public Sans 1"/>
                <a:ea typeface="Public Sans 1"/>
                <a:cs typeface="Public Sans 1"/>
                <a:sym typeface="Public Sans 1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540097" y="2145605"/>
            <a:ext cx="4553956" cy="328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Stage 4 and 5 Humanities and English </a:t>
            </a:r>
          </a:p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General Capabilities 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Critical and Creative Thinking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Intercultural understanding 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Ethical understanding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4728400"/>
            <a:ext cx="13676475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Journalists try to be unbiased.</a:t>
            </a: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712011"/>
            <a:ext cx="13676475" cy="3065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28"/>
              </a:lnSpc>
              <a:spcBef>
                <a:spcPct val="0"/>
              </a:spcBef>
            </a:pPr>
            <a:r>
              <a:rPr lang="en-US" sz="7200" b="1" u="none" strike="noStrike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Headlines accurately reflect the full story.</a:t>
            </a:r>
          </a:p>
          <a:p>
            <a:pPr marL="0" lvl="0" indent="0" algn="ctr">
              <a:lnSpc>
                <a:spcPts val="4592"/>
              </a:lnSpc>
              <a:spcBef>
                <a:spcPct val="0"/>
              </a:spcBef>
            </a:pPr>
            <a:endParaRPr lang="en-US" sz="7200" b="1" u="none" strike="noStrike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  <a:p>
            <a:pPr marL="0" lvl="0" indent="0" algn="ctr">
              <a:lnSpc>
                <a:spcPts val="4592"/>
              </a:lnSpc>
              <a:spcBef>
                <a:spcPct val="0"/>
              </a:spcBef>
            </a:pPr>
            <a:endParaRPr lang="en-US" sz="7200" b="1" u="none" strike="noStrike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371088"/>
            <a:ext cx="13676475" cy="367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28"/>
              </a:lnSpc>
              <a:spcBef>
                <a:spcPct val="0"/>
              </a:spcBef>
            </a:pPr>
            <a:r>
              <a:rPr lang="en-US" sz="7200" b="1" u="none" strike="noStrike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If it’s published by a major news company, it can be trusted.</a:t>
            </a:r>
          </a:p>
          <a:p>
            <a:pPr marL="0" lvl="0" indent="0" algn="ctr">
              <a:lnSpc>
                <a:spcPts val="7128"/>
              </a:lnSpc>
              <a:spcBef>
                <a:spcPct val="0"/>
              </a:spcBef>
            </a:pPr>
            <a:endParaRPr lang="en-US" sz="7200" b="1" u="none" strike="noStrike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371088"/>
            <a:ext cx="13676475" cy="367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The media often represents some groups more negatively than others.</a:t>
            </a:r>
          </a:p>
          <a:p>
            <a:pPr marL="0" lvl="0" indent="0" algn="ctr">
              <a:lnSpc>
                <a:spcPts val="7128"/>
              </a:lnSpc>
              <a:spcBef>
                <a:spcPct val="0"/>
              </a:spcBef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371088"/>
            <a:ext cx="13676475" cy="367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The way a story is written can influence how we feel about people.</a:t>
            </a:r>
          </a:p>
          <a:p>
            <a:pPr marL="0" lvl="0" indent="0" algn="ctr">
              <a:lnSpc>
                <a:spcPts val="7128"/>
              </a:lnSpc>
              <a:spcBef>
                <a:spcPct val="0"/>
              </a:spcBef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823525"/>
            <a:ext cx="13676475" cy="2773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Leaving out information can be just as powerful as including it.</a:t>
            </a:r>
          </a:p>
          <a:p>
            <a:pPr marL="0" lvl="0" indent="0" algn="ctr">
              <a:lnSpc>
                <a:spcPts val="7128"/>
              </a:lnSpc>
              <a:spcBef>
                <a:spcPct val="0"/>
              </a:spcBef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5455" y="1430335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371088"/>
            <a:ext cx="13676475" cy="367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Media stories can create stereotypes without being obviously racist.</a:t>
            </a:r>
          </a:p>
          <a:p>
            <a:pPr marL="0" lvl="0" indent="0" algn="ctr">
              <a:lnSpc>
                <a:spcPts val="7128"/>
              </a:lnSpc>
              <a:spcBef>
                <a:spcPct val="0"/>
              </a:spcBef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371088"/>
            <a:ext cx="13676475" cy="367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Some groups are rarely given a voice in the media.</a:t>
            </a:r>
          </a:p>
          <a:p>
            <a:pPr algn="l">
              <a:lnSpc>
                <a:spcPts val="7128"/>
              </a:lnSpc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  <a:p>
            <a:pPr algn="l">
              <a:lnSpc>
                <a:spcPts val="7128"/>
              </a:lnSpc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5455" y="1158580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371088"/>
            <a:ext cx="13676475" cy="4552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The same event can be made to look completely different depending on how it is reported.</a:t>
            </a:r>
          </a:p>
          <a:p>
            <a:pPr algn="ctr">
              <a:lnSpc>
                <a:spcPts val="7128"/>
              </a:lnSpc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823525"/>
            <a:ext cx="13676475" cy="2773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Media influences what society sees as “normal.”</a:t>
            </a:r>
          </a:p>
          <a:p>
            <a:pPr algn="ctr">
              <a:lnSpc>
                <a:spcPts val="7128"/>
              </a:lnSpc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5398" r="-22099" b="-9222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 descr="added image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70" r="-267" b="-948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-101228" y="1850685"/>
            <a:ext cx="7252497" cy="2512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  <a:spcBef>
                <a:spcPct val="0"/>
              </a:spcBef>
            </a:pPr>
            <a:r>
              <a:rPr lang="en-US" sz="7200" b="1" spc="309">
                <a:solidFill>
                  <a:srgbClr val="A6A6A6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MEDIA EXPOSURE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823525"/>
            <a:ext cx="13676475" cy="2773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The media can shape public opinion more than facts do.</a:t>
            </a:r>
          </a:p>
          <a:p>
            <a:pPr algn="ctr">
              <a:lnSpc>
                <a:spcPts val="7128"/>
              </a:lnSpc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55675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823525"/>
            <a:ext cx="13676475" cy="2773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Emotional language is used to influence readers.</a:t>
            </a:r>
          </a:p>
          <a:p>
            <a:pPr algn="ctr">
              <a:lnSpc>
                <a:spcPts val="7128"/>
              </a:lnSpc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55675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823525"/>
            <a:ext cx="13676475" cy="2773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The media decides what issues are important.</a:t>
            </a:r>
          </a:p>
          <a:p>
            <a:pPr algn="ctr">
              <a:lnSpc>
                <a:spcPts val="7128"/>
              </a:lnSpc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823525"/>
            <a:ext cx="13676475" cy="2773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It is possible for an article to be factual but still biased.</a:t>
            </a:r>
          </a:p>
          <a:p>
            <a:pPr algn="ctr">
              <a:lnSpc>
                <a:spcPts val="7128"/>
              </a:lnSpc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823525"/>
            <a:ext cx="13676475" cy="2773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Readers are responsible for questioning the media.</a:t>
            </a:r>
          </a:p>
          <a:p>
            <a:pPr algn="ctr">
              <a:lnSpc>
                <a:spcPts val="7128"/>
              </a:lnSpc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371088"/>
            <a:ext cx="13676475" cy="367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People are more likely to believe news that matches their existing views.</a:t>
            </a:r>
          </a:p>
          <a:p>
            <a:pPr algn="ctr">
              <a:lnSpc>
                <a:spcPts val="7128"/>
              </a:lnSpc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823525"/>
            <a:ext cx="13676475" cy="2773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Bias in media is sometimes unintentional.</a:t>
            </a:r>
          </a:p>
          <a:p>
            <a:pPr algn="ctr">
              <a:lnSpc>
                <a:spcPts val="7128"/>
              </a:lnSpc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823525"/>
            <a:ext cx="13676475" cy="2773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The media reflects society more than it shapes it.</a:t>
            </a:r>
          </a:p>
          <a:p>
            <a:pPr algn="ctr">
              <a:lnSpc>
                <a:spcPts val="7128"/>
              </a:lnSpc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823525"/>
            <a:ext cx="13676475" cy="2773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Media reporting can contribute to racism.</a:t>
            </a:r>
          </a:p>
          <a:p>
            <a:pPr algn="ctr">
              <a:lnSpc>
                <a:spcPts val="7128"/>
              </a:lnSpc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5455" y="1775341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371088"/>
            <a:ext cx="13676475" cy="367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News stories can make communities feel unsafe even when there is no real danger.</a:t>
            </a:r>
          </a:p>
          <a:p>
            <a:pPr algn="ctr">
              <a:lnSpc>
                <a:spcPts val="7128"/>
              </a:lnSpc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934396" y="-6636"/>
            <a:ext cx="3817440" cy="8338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OPEN IN DESKTOP APP</a:t>
            </a:r>
          </a:p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This will enable full functionality of the template.</a:t>
            </a:r>
          </a:p>
          <a:p>
            <a:pPr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CHOOSE A SLIDE STYLE FROM 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Home tab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New Slide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Choose layout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If layout goes awry, select Reset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TEXT</a:t>
            </a:r>
          </a:p>
          <a:p>
            <a:pPr marL="217170" lvl="1" indent="-108585"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There are 5 levels of formatted text available.</a:t>
            </a:r>
          </a:p>
          <a:p>
            <a:pPr marL="217170" lvl="1" indent="-108585"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Please move between text  levels using the increase/decrease button on the menu above.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CHANGE SLIDE BACKGROUND/COLOUR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Design Menu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Format Background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Select colour from palette OR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Picture or Texture Fill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Find image 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REPLACE IMAGE IN SHAPE OR ON PAGE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Right click on image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Change Picture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Select your image</a:t>
            </a:r>
          </a:p>
          <a:p>
            <a:pPr marL="217170" lvl="1" indent="-108585"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OR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Delete the image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Click on icon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Find the new image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TO REPOSITION IMAGE WITHIN SHAPE 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Click on image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Picture Format menu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Click on Crop button dropdown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To fit the whole image inside select FIT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To use only a portion select FILL then crop, move or resize image to show properly within shape.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ADD/CHANGE FOOTER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Insert Menu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Header &amp; Footer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Tick to activate/Untick to remove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Change text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934396" y="2524425"/>
            <a:ext cx="949458" cy="323442"/>
            <a:chOff x="0" y="0"/>
            <a:chExt cx="1265944" cy="4312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5936" cy="431292"/>
            </a:xfrm>
            <a:custGeom>
              <a:avLst/>
              <a:gdLst/>
              <a:ahLst/>
              <a:cxnLst/>
              <a:rect l="l" t="t" r="r" b="b"/>
              <a:pathLst>
                <a:path w="1265936" h="431292">
                  <a:moveTo>
                    <a:pt x="0" y="0"/>
                  </a:moveTo>
                  <a:lnTo>
                    <a:pt x="1265936" y="0"/>
                  </a:lnTo>
                  <a:lnTo>
                    <a:pt x="1265936" y="431292"/>
                  </a:lnTo>
                  <a:lnTo>
                    <a:pt x="0" y="431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3780002" cy="10287000"/>
            <a:chOff x="0" y="0"/>
            <a:chExt cx="5040002" cy="13716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39995" cy="13716000"/>
            </a:xfrm>
            <a:custGeom>
              <a:avLst/>
              <a:gdLst/>
              <a:ahLst/>
              <a:cxnLst/>
              <a:rect l="l" t="t" r="r" b="b"/>
              <a:pathLst>
                <a:path w="5039995" h="13716000">
                  <a:moveTo>
                    <a:pt x="0" y="0"/>
                  </a:moveTo>
                  <a:lnTo>
                    <a:pt x="5039995" y="0"/>
                  </a:lnTo>
                  <a:lnTo>
                    <a:pt x="5039995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7153A"/>
            </a:solid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780000" y="0"/>
            <a:ext cx="1890000" cy="10287000"/>
            <a:chOff x="0" y="0"/>
            <a:chExt cx="2520000" cy="13716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20061" cy="13716000"/>
            </a:xfrm>
            <a:custGeom>
              <a:avLst/>
              <a:gdLst/>
              <a:ahLst/>
              <a:cxnLst/>
              <a:rect l="l" t="t" r="r" b="b"/>
              <a:pathLst>
                <a:path w="2520061" h="13716000">
                  <a:moveTo>
                    <a:pt x="0" y="0"/>
                  </a:moveTo>
                  <a:lnTo>
                    <a:pt x="2520061" y="0"/>
                  </a:lnTo>
                  <a:lnTo>
                    <a:pt x="2520061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2664"/>
            </a:solid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670000" y="0"/>
            <a:ext cx="1890000" cy="10287000"/>
            <a:chOff x="0" y="0"/>
            <a:chExt cx="2520000" cy="13716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20061" cy="13716000"/>
            </a:xfrm>
            <a:custGeom>
              <a:avLst/>
              <a:gdLst/>
              <a:ahLst/>
              <a:cxnLst/>
              <a:rect l="l" t="t" r="r" b="b"/>
              <a:pathLst>
                <a:path w="2520061" h="13716000">
                  <a:moveTo>
                    <a:pt x="0" y="0"/>
                  </a:moveTo>
                  <a:lnTo>
                    <a:pt x="2520061" y="0"/>
                  </a:lnTo>
                  <a:lnTo>
                    <a:pt x="2520061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E6EA"/>
            </a:solid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839525" y="1670985"/>
            <a:ext cx="10407848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b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 What is a Stereoptype?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" y="21939"/>
            <a:ext cx="7560000" cy="10287000"/>
            <a:chOff x="0" y="0"/>
            <a:chExt cx="10080000" cy="13716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079990" cy="13716000"/>
            </a:xfrm>
            <a:custGeom>
              <a:avLst/>
              <a:gdLst/>
              <a:ahLst/>
              <a:cxnLst/>
              <a:rect l="l" t="t" r="r" b="b"/>
              <a:pathLst>
                <a:path w="10079990" h="13716000">
                  <a:moveTo>
                    <a:pt x="0" y="0"/>
                  </a:moveTo>
                  <a:lnTo>
                    <a:pt x="10079990" y="0"/>
                  </a:lnTo>
                  <a:lnTo>
                    <a:pt x="1007999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4584" r="-124584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839525" y="2362200"/>
            <a:ext cx="10448475" cy="743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</a:pPr>
            <a:endParaRPr dirty="0"/>
          </a:p>
          <a:p>
            <a:pPr algn="l">
              <a:lnSpc>
                <a:spcPts val="3240"/>
              </a:lnSpc>
            </a:pPr>
            <a:r>
              <a:rPr lang="en-US" sz="270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A stereotype is a simplified and often unfair belief about a group of people.</a:t>
            </a:r>
          </a:p>
          <a:p>
            <a:pPr algn="l">
              <a:lnSpc>
                <a:spcPts val="3240"/>
              </a:lnSpc>
            </a:pPr>
            <a:endParaRPr lang="en-US" sz="2700" dirty="0">
              <a:solidFill>
                <a:srgbClr val="000000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l">
              <a:lnSpc>
                <a:spcPts val="3240"/>
              </a:lnSpc>
            </a:pPr>
            <a:r>
              <a:rPr lang="en-US" sz="270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These ideas are usually:</a:t>
            </a:r>
          </a:p>
          <a:p>
            <a:pPr algn="l">
              <a:lnSpc>
                <a:spcPts val="3240"/>
              </a:lnSpc>
            </a:pPr>
            <a:endParaRPr lang="en-US" sz="2700" dirty="0">
              <a:solidFill>
                <a:srgbClr val="000000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overgeneralised</a:t>
            </a:r>
            <a:r>
              <a:rPr lang="en-US" sz="270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(applied to everyone in the group)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repeated in media and society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not based on individual reality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often linked to race, culture, or identity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usually negative.</a:t>
            </a:r>
          </a:p>
          <a:p>
            <a:pPr algn="l">
              <a:lnSpc>
                <a:spcPts val="3240"/>
              </a:lnSpc>
            </a:pPr>
            <a:endParaRPr lang="en-US" sz="2700" dirty="0">
              <a:solidFill>
                <a:srgbClr val="000000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l">
              <a:lnSpc>
                <a:spcPts val="3240"/>
              </a:lnSpc>
            </a:pPr>
            <a:r>
              <a:rPr lang="en-US" sz="270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In the media, stereotypes are often used because they are quick, </a:t>
            </a:r>
            <a:r>
              <a:rPr lang="en-US" sz="2700" dirty="0" err="1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recognisable</a:t>
            </a:r>
            <a:r>
              <a:rPr lang="en-US" sz="270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shortcuts. Regardless of intention they can be harmful.</a:t>
            </a:r>
          </a:p>
          <a:p>
            <a:pPr algn="l">
              <a:lnSpc>
                <a:spcPts val="3240"/>
              </a:lnSpc>
            </a:pPr>
            <a:endParaRPr lang="en-US" sz="2700" dirty="0">
              <a:solidFill>
                <a:srgbClr val="000000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0000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Activity </a:t>
            </a:r>
            <a:r>
              <a:rPr lang="en-US" sz="270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: Discuss with a partner how these shortcuts and stereotypes can be harmful. </a:t>
            </a:r>
          </a:p>
          <a:p>
            <a:pPr algn="l">
              <a:lnSpc>
                <a:spcPts val="3240"/>
              </a:lnSpc>
            </a:pPr>
            <a:endParaRPr lang="en-US" sz="2700" dirty="0">
              <a:solidFill>
                <a:srgbClr val="000000"/>
              </a:solidFill>
              <a:latin typeface="Arial MT Pro"/>
              <a:ea typeface="Arial MT Pro"/>
              <a:cs typeface="Arial MT Pro"/>
              <a:sym typeface="Arial MT Pro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305523" y="205815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6" name="Group 16"/>
          <p:cNvGrpSpPr/>
          <p:nvPr/>
        </p:nvGrpSpPr>
        <p:grpSpPr>
          <a:xfrm>
            <a:off x="0" y="21939"/>
            <a:ext cx="7560000" cy="10287000"/>
            <a:chOff x="0" y="0"/>
            <a:chExt cx="744910" cy="1013610"/>
          </a:xfrm>
        </p:grpSpPr>
        <p:sp>
          <p:nvSpPr>
            <p:cNvPr id="17" name="Freeform 17">
              <a:hlinkClick r:id="rId6" tooltip="https://canva.link/qiaxax93i4x81yx"/>
            </p:cNvPr>
            <p:cNvSpPr/>
            <p:nvPr/>
          </p:nvSpPr>
          <p:spPr>
            <a:xfrm>
              <a:off x="0" y="0"/>
              <a:ext cx="744910" cy="1013610"/>
            </a:xfrm>
            <a:custGeom>
              <a:avLst/>
              <a:gdLst/>
              <a:ahLst/>
              <a:cxnLst/>
              <a:rect l="l" t="t" r="r" b="b"/>
              <a:pathLst>
                <a:path w="744910" h="1013610">
                  <a:moveTo>
                    <a:pt x="23553" y="0"/>
                  </a:moveTo>
                  <a:lnTo>
                    <a:pt x="721357" y="0"/>
                  </a:lnTo>
                  <a:cubicBezTo>
                    <a:pt x="727603" y="0"/>
                    <a:pt x="733594" y="2482"/>
                    <a:pt x="738011" y="6899"/>
                  </a:cubicBezTo>
                  <a:cubicBezTo>
                    <a:pt x="742429" y="11316"/>
                    <a:pt x="744910" y="17307"/>
                    <a:pt x="744910" y="23553"/>
                  </a:cubicBezTo>
                  <a:lnTo>
                    <a:pt x="744910" y="990056"/>
                  </a:lnTo>
                  <a:cubicBezTo>
                    <a:pt x="744910" y="996303"/>
                    <a:pt x="742429" y="1002294"/>
                    <a:pt x="738011" y="1006711"/>
                  </a:cubicBezTo>
                  <a:cubicBezTo>
                    <a:pt x="733594" y="1011128"/>
                    <a:pt x="727603" y="1013610"/>
                    <a:pt x="721357" y="1013610"/>
                  </a:cubicBezTo>
                  <a:lnTo>
                    <a:pt x="23553" y="1013610"/>
                  </a:lnTo>
                  <a:cubicBezTo>
                    <a:pt x="17307" y="1013610"/>
                    <a:pt x="11316" y="1011128"/>
                    <a:pt x="6899" y="1006711"/>
                  </a:cubicBezTo>
                  <a:cubicBezTo>
                    <a:pt x="2482" y="1002294"/>
                    <a:pt x="0" y="996303"/>
                    <a:pt x="0" y="990056"/>
                  </a:cubicBezTo>
                  <a:lnTo>
                    <a:pt x="0" y="23553"/>
                  </a:lnTo>
                  <a:cubicBezTo>
                    <a:pt x="0" y="17307"/>
                    <a:pt x="2482" y="11316"/>
                    <a:pt x="6899" y="6899"/>
                  </a:cubicBezTo>
                  <a:cubicBezTo>
                    <a:pt x="11316" y="2482"/>
                    <a:pt x="17307" y="0"/>
                    <a:pt x="23553" y="0"/>
                  </a:cubicBez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04067" y="1430335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823525"/>
            <a:ext cx="13676475" cy="2773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Some media outlets </a:t>
            </a:r>
            <a:r>
              <a:rPr lang="en-US" sz="7200" b="1" dirty="0" err="1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prioritise</a:t>
            </a: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 attention over accuracy.</a:t>
            </a:r>
          </a:p>
          <a:p>
            <a:pPr algn="ctr">
              <a:lnSpc>
                <a:spcPts val="7128"/>
              </a:lnSpc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371088"/>
            <a:ext cx="13676475" cy="367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The media has too much power in shaping how we see different groups.</a:t>
            </a:r>
          </a:p>
          <a:p>
            <a:pPr algn="ctr">
              <a:lnSpc>
                <a:spcPts val="7128"/>
              </a:lnSpc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3371088"/>
            <a:ext cx="13676475" cy="367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Without critical thinking, people can be easily influenced by the media.</a:t>
            </a:r>
          </a:p>
          <a:p>
            <a:pPr algn="ctr">
              <a:lnSpc>
                <a:spcPts val="7128"/>
              </a:lnSpc>
            </a:pPr>
            <a:endParaRPr lang="en-US" sz="7200" b="1" dirty="0">
              <a:solidFill>
                <a:srgbClr val="3B367C"/>
              </a:solidFill>
              <a:latin typeface="Public Sans 3 Bold"/>
              <a:ea typeface="Public Sans 3 Bold"/>
              <a:cs typeface="Public Sans 3 Bold"/>
              <a:sym typeface="Public Sans 3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98775" y="1341452"/>
            <a:ext cx="13487205" cy="143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5"/>
              </a:lnSpc>
            </a:pPr>
            <a:r>
              <a:rPr lang="en-US" sz="10783" b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Closing Disussions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48316" y="4735531"/>
            <a:ext cx="3197773" cy="4522769"/>
            <a:chOff x="0" y="0"/>
            <a:chExt cx="842212" cy="11911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2212" cy="1191182"/>
            </a:xfrm>
            <a:custGeom>
              <a:avLst/>
              <a:gdLst/>
              <a:ahLst/>
              <a:cxnLst/>
              <a:rect l="l" t="t" r="r" b="b"/>
              <a:pathLst>
                <a:path w="842212" h="1191182">
                  <a:moveTo>
                    <a:pt x="24210" y="0"/>
                  </a:moveTo>
                  <a:lnTo>
                    <a:pt x="818002" y="0"/>
                  </a:lnTo>
                  <a:cubicBezTo>
                    <a:pt x="831373" y="0"/>
                    <a:pt x="842212" y="10839"/>
                    <a:pt x="842212" y="24210"/>
                  </a:cubicBezTo>
                  <a:lnTo>
                    <a:pt x="842212" y="1166972"/>
                  </a:lnTo>
                  <a:cubicBezTo>
                    <a:pt x="842212" y="1180342"/>
                    <a:pt x="831373" y="1191182"/>
                    <a:pt x="818002" y="1191182"/>
                  </a:cubicBezTo>
                  <a:lnTo>
                    <a:pt x="24210" y="1191182"/>
                  </a:lnTo>
                  <a:cubicBezTo>
                    <a:pt x="10839" y="1191182"/>
                    <a:pt x="0" y="1180342"/>
                    <a:pt x="0" y="1166972"/>
                  </a:cubicBezTo>
                  <a:lnTo>
                    <a:pt x="0" y="24210"/>
                  </a:lnTo>
                  <a:cubicBezTo>
                    <a:pt x="0" y="10839"/>
                    <a:pt x="10839" y="0"/>
                    <a:pt x="24210" y="0"/>
                  </a:cubicBezTo>
                  <a:close/>
                </a:path>
              </a:pathLst>
            </a:custGeom>
            <a:solidFill>
              <a:srgbClr val="F5F5F5"/>
            </a:solidFill>
            <a:ln w="38100" cap="sq">
              <a:solidFill>
                <a:srgbClr val="06327D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42212" cy="1276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579514" y="4735531"/>
            <a:ext cx="3197773" cy="4522769"/>
            <a:chOff x="0" y="0"/>
            <a:chExt cx="842212" cy="11911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2212" cy="1191182"/>
            </a:xfrm>
            <a:custGeom>
              <a:avLst/>
              <a:gdLst/>
              <a:ahLst/>
              <a:cxnLst/>
              <a:rect l="l" t="t" r="r" b="b"/>
              <a:pathLst>
                <a:path w="842212" h="1191182">
                  <a:moveTo>
                    <a:pt x="24210" y="0"/>
                  </a:moveTo>
                  <a:lnTo>
                    <a:pt x="818002" y="0"/>
                  </a:lnTo>
                  <a:cubicBezTo>
                    <a:pt x="831373" y="0"/>
                    <a:pt x="842212" y="10839"/>
                    <a:pt x="842212" y="24210"/>
                  </a:cubicBezTo>
                  <a:lnTo>
                    <a:pt x="842212" y="1166972"/>
                  </a:lnTo>
                  <a:cubicBezTo>
                    <a:pt x="842212" y="1180342"/>
                    <a:pt x="831373" y="1191182"/>
                    <a:pt x="818002" y="1191182"/>
                  </a:cubicBezTo>
                  <a:lnTo>
                    <a:pt x="24210" y="1191182"/>
                  </a:lnTo>
                  <a:cubicBezTo>
                    <a:pt x="10839" y="1191182"/>
                    <a:pt x="0" y="1180342"/>
                    <a:pt x="0" y="1166972"/>
                  </a:cubicBezTo>
                  <a:lnTo>
                    <a:pt x="0" y="24210"/>
                  </a:lnTo>
                  <a:cubicBezTo>
                    <a:pt x="0" y="10839"/>
                    <a:pt x="10839" y="0"/>
                    <a:pt x="24210" y="0"/>
                  </a:cubicBezTo>
                  <a:close/>
                </a:path>
              </a:pathLst>
            </a:custGeom>
            <a:solidFill>
              <a:srgbClr val="F5F5F5"/>
            </a:solidFill>
            <a:ln w="38100" cap="sq">
              <a:solidFill>
                <a:srgbClr val="06327D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42212" cy="1276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930956" y="5892016"/>
            <a:ext cx="2494889" cy="213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What does this tell us about truth in media?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510713" y="4735531"/>
            <a:ext cx="3197773" cy="4522769"/>
            <a:chOff x="0" y="0"/>
            <a:chExt cx="842212" cy="119118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42212" cy="1191182"/>
            </a:xfrm>
            <a:custGeom>
              <a:avLst/>
              <a:gdLst/>
              <a:ahLst/>
              <a:cxnLst/>
              <a:rect l="l" t="t" r="r" b="b"/>
              <a:pathLst>
                <a:path w="842212" h="1191182">
                  <a:moveTo>
                    <a:pt x="24210" y="0"/>
                  </a:moveTo>
                  <a:lnTo>
                    <a:pt x="818002" y="0"/>
                  </a:lnTo>
                  <a:cubicBezTo>
                    <a:pt x="831373" y="0"/>
                    <a:pt x="842212" y="10839"/>
                    <a:pt x="842212" y="24210"/>
                  </a:cubicBezTo>
                  <a:lnTo>
                    <a:pt x="842212" y="1166972"/>
                  </a:lnTo>
                  <a:cubicBezTo>
                    <a:pt x="842212" y="1180342"/>
                    <a:pt x="831373" y="1191182"/>
                    <a:pt x="818002" y="1191182"/>
                  </a:cubicBezTo>
                  <a:lnTo>
                    <a:pt x="24210" y="1191182"/>
                  </a:lnTo>
                  <a:cubicBezTo>
                    <a:pt x="10839" y="1191182"/>
                    <a:pt x="0" y="1180342"/>
                    <a:pt x="0" y="1166972"/>
                  </a:cubicBezTo>
                  <a:lnTo>
                    <a:pt x="0" y="24210"/>
                  </a:lnTo>
                  <a:cubicBezTo>
                    <a:pt x="0" y="10839"/>
                    <a:pt x="10839" y="0"/>
                    <a:pt x="24210" y="0"/>
                  </a:cubicBezTo>
                  <a:close/>
                </a:path>
              </a:pathLst>
            </a:custGeom>
            <a:solidFill>
              <a:srgbClr val="F5F5F5"/>
            </a:solidFill>
            <a:ln w="38100" cap="sq">
              <a:solidFill>
                <a:srgbClr val="06327D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85725"/>
              <a:ext cx="842212" cy="1276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039255" y="5358616"/>
            <a:ext cx="2140689" cy="320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Why might people interpret the same story differently?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3441911" y="4735531"/>
            <a:ext cx="3197773" cy="4522769"/>
            <a:chOff x="0" y="0"/>
            <a:chExt cx="842212" cy="119118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42212" cy="1191182"/>
            </a:xfrm>
            <a:custGeom>
              <a:avLst/>
              <a:gdLst/>
              <a:ahLst/>
              <a:cxnLst/>
              <a:rect l="l" t="t" r="r" b="b"/>
              <a:pathLst>
                <a:path w="842212" h="1191182">
                  <a:moveTo>
                    <a:pt x="24210" y="0"/>
                  </a:moveTo>
                  <a:lnTo>
                    <a:pt x="818002" y="0"/>
                  </a:lnTo>
                  <a:cubicBezTo>
                    <a:pt x="831373" y="0"/>
                    <a:pt x="842212" y="10839"/>
                    <a:pt x="842212" y="24210"/>
                  </a:cubicBezTo>
                  <a:lnTo>
                    <a:pt x="842212" y="1166972"/>
                  </a:lnTo>
                  <a:cubicBezTo>
                    <a:pt x="842212" y="1180342"/>
                    <a:pt x="831373" y="1191182"/>
                    <a:pt x="818002" y="1191182"/>
                  </a:cubicBezTo>
                  <a:lnTo>
                    <a:pt x="24210" y="1191182"/>
                  </a:lnTo>
                  <a:cubicBezTo>
                    <a:pt x="10839" y="1191182"/>
                    <a:pt x="0" y="1180342"/>
                    <a:pt x="0" y="1166972"/>
                  </a:cubicBezTo>
                  <a:lnTo>
                    <a:pt x="0" y="24210"/>
                  </a:lnTo>
                  <a:cubicBezTo>
                    <a:pt x="0" y="10839"/>
                    <a:pt x="10839" y="0"/>
                    <a:pt x="24210" y="0"/>
                  </a:cubicBezTo>
                  <a:close/>
                </a:path>
              </a:pathLst>
            </a:custGeom>
            <a:solidFill>
              <a:srgbClr val="F5F5F5"/>
            </a:solidFill>
            <a:ln w="38100" cap="sq">
              <a:solidFill>
                <a:srgbClr val="06327D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842212" cy="1276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965786" y="5625316"/>
            <a:ext cx="2322073" cy="266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How can media contribute to division or racism?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98775" y="5358616"/>
            <a:ext cx="2494889" cy="320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If we all stood in different places, what does that tell us about media?</a:t>
            </a:r>
          </a:p>
        </p:txBody>
      </p:sp>
      <p:sp>
        <p:nvSpPr>
          <p:cNvPr id="19" name="Freeform 19"/>
          <p:cNvSpPr/>
          <p:nvPr/>
        </p:nvSpPr>
        <p:spPr>
          <a:xfrm>
            <a:off x="1336520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42062" y="2086563"/>
            <a:ext cx="11415261" cy="8566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28"/>
              </a:lnSpc>
            </a:pPr>
            <a:r>
              <a:rPr lang="en-US" sz="3234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We are flooded with information. This information is framed to make us feel and react in a particular way. It can also attempt to make us feel a particular way about a group of people based on culture, ethnicity, religion, sexuality, language or gender.  Social media can give everyone a voice, but it is also designed to push people to react quickly instead of thinking things through. </a:t>
            </a:r>
          </a:p>
          <a:p>
            <a:pPr algn="just">
              <a:lnSpc>
                <a:spcPts val="4528"/>
              </a:lnSpc>
            </a:pPr>
            <a:endParaRPr lang="en-US" sz="3234" dirty="0">
              <a:solidFill>
                <a:srgbClr val="000000"/>
              </a:solidFill>
              <a:latin typeface="Public Sans 1"/>
              <a:ea typeface="Public Sans 1"/>
              <a:cs typeface="Public Sans 1"/>
              <a:sym typeface="Public Sans 1"/>
            </a:endParaRPr>
          </a:p>
          <a:p>
            <a:pPr algn="just">
              <a:lnSpc>
                <a:spcPts val="4528"/>
              </a:lnSpc>
            </a:pPr>
            <a:endParaRPr lang="en-US" sz="3234" dirty="0">
              <a:solidFill>
                <a:srgbClr val="000000"/>
              </a:solidFill>
              <a:latin typeface="Public Sans 1"/>
              <a:ea typeface="Public Sans 1"/>
              <a:cs typeface="Public Sans 1"/>
              <a:sym typeface="Public Sans 1"/>
            </a:endParaRPr>
          </a:p>
          <a:p>
            <a:pPr algn="just">
              <a:lnSpc>
                <a:spcPts val="4528"/>
              </a:lnSpc>
            </a:pPr>
            <a:r>
              <a:rPr lang="en-US" sz="3234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DISCUSSION: Why can being first to share information be more influential than being accurate, and what impact can this have on perceptions of groups?</a:t>
            </a:r>
          </a:p>
          <a:p>
            <a:pPr algn="ctr">
              <a:lnSpc>
                <a:spcPts val="4528"/>
              </a:lnSpc>
            </a:pPr>
            <a:endParaRPr lang="en-US" sz="3234" dirty="0">
              <a:solidFill>
                <a:srgbClr val="000000"/>
              </a:solidFill>
              <a:latin typeface="Public Sans 1"/>
              <a:ea typeface="Public Sans 1"/>
              <a:cs typeface="Public Sans 1"/>
              <a:sym typeface="Public Sans 1"/>
            </a:endParaRPr>
          </a:p>
          <a:p>
            <a:pPr algn="ctr">
              <a:lnSpc>
                <a:spcPts val="4528"/>
              </a:lnSpc>
            </a:pPr>
            <a:endParaRPr lang="en-US" sz="3234" dirty="0">
              <a:solidFill>
                <a:srgbClr val="000000"/>
              </a:solidFill>
              <a:latin typeface="Public Sans 1"/>
              <a:ea typeface="Public Sans 1"/>
              <a:cs typeface="Public Sans 1"/>
              <a:sym typeface="Public Sans 1"/>
            </a:endParaRPr>
          </a:p>
          <a:p>
            <a:pPr algn="ctr">
              <a:lnSpc>
                <a:spcPts val="4528"/>
              </a:lnSpc>
            </a:pPr>
            <a:endParaRPr lang="en-US" sz="3234" dirty="0">
              <a:solidFill>
                <a:srgbClr val="000000"/>
              </a:solidFill>
              <a:latin typeface="Public Sans 1"/>
              <a:ea typeface="Public Sans 1"/>
              <a:cs typeface="Public Sans 1"/>
              <a:sym typeface="Public Sans 1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6172200"/>
            <a:ext cx="4242062" cy="4114800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4818" y="7233362"/>
            <a:ext cx="2234955" cy="303371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844553"/>
            <a:ext cx="15567377" cy="117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1"/>
              </a:lnSpc>
            </a:pPr>
            <a:r>
              <a:rPr lang="en-US" sz="8799" b="1">
                <a:solidFill>
                  <a:srgbClr val="000000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Voice and Division</a:t>
            </a:r>
          </a:p>
        </p:txBody>
      </p:sp>
      <p:sp>
        <p:nvSpPr>
          <p:cNvPr id="6" name="Freeform 6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010" y="1152386"/>
            <a:ext cx="86023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40641" y="2781300"/>
            <a:ext cx="15406718" cy="4078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69"/>
              </a:lnSpc>
              <a:spcBef>
                <a:spcPct val="0"/>
              </a:spcBef>
            </a:pPr>
            <a:r>
              <a:rPr lang="en-US" sz="4879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“ How do we actually break down media?”</a:t>
            </a:r>
          </a:p>
          <a:p>
            <a:pPr algn="ctr">
              <a:lnSpc>
                <a:spcPts val="5269"/>
              </a:lnSpc>
              <a:spcBef>
                <a:spcPct val="0"/>
              </a:spcBef>
            </a:pPr>
            <a:endParaRPr lang="en-US" sz="4879" dirty="0">
              <a:solidFill>
                <a:srgbClr val="000000"/>
              </a:solidFill>
              <a:latin typeface="Public Sans 1"/>
              <a:ea typeface="Public Sans 1"/>
              <a:cs typeface="Public Sans 1"/>
              <a:sym typeface="Public Sans 1"/>
            </a:endParaRPr>
          </a:p>
          <a:p>
            <a:pPr algn="ctr">
              <a:lnSpc>
                <a:spcPts val="5269"/>
              </a:lnSpc>
              <a:spcBef>
                <a:spcPct val="0"/>
              </a:spcBef>
            </a:pPr>
            <a:r>
              <a:rPr lang="en-US" sz="4879" b="1" dirty="0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We don’t just read - we question.</a:t>
            </a:r>
          </a:p>
          <a:p>
            <a:pPr algn="ctr">
              <a:lnSpc>
                <a:spcPts val="5269"/>
              </a:lnSpc>
              <a:spcBef>
                <a:spcPct val="0"/>
              </a:spcBef>
            </a:pPr>
            <a:endParaRPr lang="en-US" sz="4879" b="1" dirty="0">
              <a:solidFill>
                <a:srgbClr val="000000"/>
              </a:solidFill>
              <a:latin typeface="Public Sans 1 Bold"/>
              <a:ea typeface="Public Sans 1 Bold"/>
              <a:cs typeface="Public Sans 1 Bold"/>
              <a:sym typeface="Public Sans 1 Bold"/>
            </a:endParaRPr>
          </a:p>
          <a:p>
            <a:pPr algn="ctr">
              <a:lnSpc>
                <a:spcPts val="5269"/>
              </a:lnSpc>
              <a:spcBef>
                <a:spcPct val="0"/>
              </a:spcBef>
            </a:pPr>
            <a:r>
              <a:rPr lang="en-US" sz="4879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We look at what’s included </a:t>
            </a:r>
            <a:r>
              <a:rPr lang="en-US" sz="4879" b="1" dirty="0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AND </a:t>
            </a:r>
            <a:r>
              <a:rPr lang="en-US" sz="4879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what’s missing.</a:t>
            </a:r>
          </a:p>
          <a:p>
            <a:pPr algn="ctr">
              <a:lnSpc>
                <a:spcPts val="5269"/>
              </a:lnSpc>
              <a:spcBef>
                <a:spcPct val="0"/>
              </a:spcBef>
            </a:pPr>
            <a:r>
              <a:rPr lang="en-US" sz="4879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We think about who benefits.</a:t>
            </a:r>
          </a:p>
        </p:txBody>
      </p:sp>
      <p:sp>
        <p:nvSpPr>
          <p:cNvPr id="4" name="Freeform 4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934396" y="-6636"/>
            <a:ext cx="3817440" cy="8338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OPEN IN DESKTOP APP</a:t>
            </a:r>
          </a:p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This will enable full functionality of the template.</a:t>
            </a:r>
          </a:p>
          <a:p>
            <a:pPr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CHOOSE A SLIDE STYLE FROM 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Home tab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New Slide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Choose layout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If layout goes awry, select Reset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TEXT</a:t>
            </a:r>
          </a:p>
          <a:p>
            <a:pPr marL="217170" lvl="1" indent="-108585"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There are 5 levels of formatted text available.</a:t>
            </a:r>
          </a:p>
          <a:p>
            <a:pPr marL="217170" lvl="1" indent="-108585"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Please move between text  levels using the increase/decrease button on the menu above.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CHANGE SLIDE BACKGROUND/COLOUR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Design Menu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Format Background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Select colour from palette OR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Picture or Texture Fill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Find image 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REPLACE IMAGE IN SHAPE OR ON PAGE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Right click on image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Change Picture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Select your image</a:t>
            </a:r>
          </a:p>
          <a:p>
            <a:pPr marL="217170" lvl="1" indent="-108585"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OR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Delete the image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Click on icon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Find the new image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TO REPOSITION IMAGE WITHIN SHAPE 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Click on image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Picture Format menu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Click on Crop button dropdown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To fit the whole image inside select FIT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To use only a portion select FILL then crop, move or resize image to show properly within shape.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ADD/CHANGE FOOTER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Insert Menu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Header &amp; Footer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Tick to activate/Untick to remove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Change text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934396" y="2524425"/>
            <a:ext cx="949458" cy="323442"/>
            <a:chOff x="0" y="0"/>
            <a:chExt cx="1265944" cy="4312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5936" cy="431292"/>
            </a:xfrm>
            <a:custGeom>
              <a:avLst/>
              <a:gdLst/>
              <a:ahLst/>
              <a:cxnLst/>
              <a:rect l="l" t="t" r="r" b="b"/>
              <a:pathLst>
                <a:path w="1265936" h="431292">
                  <a:moveTo>
                    <a:pt x="0" y="0"/>
                  </a:moveTo>
                  <a:lnTo>
                    <a:pt x="1265936" y="0"/>
                  </a:lnTo>
                  <a:lnTo>
                    <a:pt x="1265936" y="431292"/>
                  </a:lnTo>
                  <a:lnTo>
                    <a:pt x="0" y="431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19593" y="923224"/>
            <a:ext cx="13232072" cy="758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 dirty="0">
                <a:solidFill>
                  <a:srgbClr val="002664"/>
                </a:solidFill>
                <a:latin typeface="Public Sans 1"/>
                <a:ea typeface="Public Sans 1"/>
                <a:cs typeface="Public Sans 1"/>
                <a:sym typeface="Public Sans 1"/>
              </a:rPr>
              <a:t>PRUCOMA - </a:t>
            </a:r>
            <a:r>
              <a:rPr lang="en-US" sz="5400" dirty="0" err="1">
                <a:solidFill>
                  <a:srgbClr val="002664"/>
                </a:solidFill>
                <a:latin typeface="Public Sans 1"/>
                <a:ea typeface="Public Sans 1"/>
                <a:cs typeface="Public Sans 1"/>
                <a:sym typeface="Public Sans 1"/>
              </a:rPr>
              <a:t>Analysing</a:t>
            </a:r>
            <a:r>
              <a:rPr lang="en-US" sz="5400" dirty="0">
                <a:solidFill>
                  <a:srgbClr val="002664"/>
                </a:solidFill>
                <a:latin typeface="Public Sans 1"/>
                <a:ea typeface="Public Sans 1"/>
                <a:cs typeface="Public Sans 1"/>
                <a:sym typeface="Public Sans 1"/>
              </a:rPr>
              <a:t> media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686000" y="9774000"/>
            <a:ext cx="1080000" cy="27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22272B"/>
                </a:solidFill>
                <a:latin typeface="Public Sans 1"/>
                <a:ea typeface="Public Sans 1"/>
                <a:cs typeface="Public Sans 1"/>
                <a:sym typeface="Public Sans 1"/>
              </a:rPr>
              <a:t>29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9118" y="2243585"/>
            <a:ext cx="17447602" cy="688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🟣 P – Purpose : Why was this created?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Inform, persuade, entertain?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🔵 R – Representation: How are people or groups shown?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 Positive, negative, stereotyped?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🟢 U – Usefulness: How reliable is it?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 Evidence? Sources? Facts?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🟡 C – Context: What is happening at the time?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Social, political, cultural factors?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🔴 O – Omission: What is missing?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Whose voices are not included?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⚫ M – Motive: Why was it created?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Who benefits?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⚪ A – Audience: Who is it for?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 How are they being influenced?</a:t>
            </a: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010" y="1152386"/>
            <a:ext cx="86023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499618" y="57150"/>
            <a:ext cx="4822701" cy="246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Spot the Bias</a:t>
            </a:r>
          </a:p>
          <a:p>
            <a:pPr algn="l">
              <a:lnSpc>
                <a:spcPts val="3240"/>
              </a:lnSpc>
            </a:pPr>
            <a:endParaRPr lang="en-US" sz="6000" b="1">
              <a:solidFill>
                <a:srgbClr val="000000"/>
              </a:solidFill>
              <a:latin typeface="Public Sans 1 Bold"/>
              <a:ea typeface="Public Sans 1 Bold"/>
              <a:cs typeface="Public Sans 1 Bold"/>
              <a:sym typeface="Public Sans 1 Bold"/>
            </a:endParaRPr>
          </a:p>
          <a:p>
            <a:pPr algn="l">
              <a:lnSpc>
                <a:spcPts val="3240"/>
              </a:lnSpc>
            </a:pPr>
            <a:endParaRPr lang="en-US" sz="6000" b="1">
              <a:solidFill>
                <a:srgbClr val="000000"/>
              </a:solidFill>
              <a:latin typeface="Public Sans 1 Bold"/>
              <a:ea typeface="Public Sans 1 Bold"/>
              <a:cs typeface="Public Sans 1 Bold"/>
              <a:sym typeface="Public Sans 1 Bold"/>
            </a:endParaRPr>
          </a:p>
          <a:p>
            <a:pPr algn="ctr">
              <a:lnSpc>
                <a:spcPts val="3240"/>
              </a:lnSpc>
            </a:pPr>
            <a:endParaRPr lang="en-US" sz="6000" b="1">
              <a:solidFill>
                <a:srgbClr val="000000"/>
              </a:solidFill>
              <a:latin typeface="Public Sans 1 Bold"/>
              <a:ea typeface="Public Sans 1 Bold"/>
              <a:cs typeface="Public Sans 1 Bold"/>
              <a:sym typeface="Public Sans 1 Bold"/>
            </a:endParaRPr>
          </a:p>
          <a:p>
            <a:pPr algn="ctr">
              <a:lnSpc>
                <a:spcPts val="3240"/>
              </a:lnSpc>
              <a:spcBef>
                <a:spcPct val="0"/>
              </a:spcBef>
            </a:pPr>
            <a:endParaRPr lang="en-US" sz="6000" b="1">
              <a:solidFill>
                <a:srgbClr val="000000"/>
              </a:solidFill>
              <a:latin typeface="Public Sans 1 Bold"/>
              <a:ea typeface="Public Sans 1 Bold"/>
              <a:cs typeface="Public Sans 1 Bold"/>
              <a:sym typeface="Public Sans 1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742019" y="1263015"/>
            <a:ext cx="4766582" cy="5489032"/>
            <a:chOff x="0" y="0"/>
            <a:chExt cx="1255396" cy="14456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5396" cy="1445671"/>
            </a:xfrm>
            <a:custGeom>
              <a:avLst/>
              <a:gdLst/>
              <a:ahLst/>
              <a:cxnLst/>
              <a:rect l="l" t="t" r="r" b="b"/>
              <a:pathLst>
                <a:path w="1255396" h="1445671">
                  <a:moveTo>
                    <a:pt x="0" y="0"/>
                  </a:moveTo>
                  <a:lnTo>
                    <a:pt x="1255396" y="0"/>
                  </a:lnTo>
                  <a:lnTo>
                    <a:pt x="1255396" y="1445671"/>
                  </a:lnTo>
                  <a:lnTo>
                    <a:pt x="0" y="1445671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255396" cy="1445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998340" y="1748968"/>
            <a:ext cx="4112946" cy="424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7"/>
              </a:lnSpc>
            </a:pPr>
            <a:endParaRPr/>
          </a:p>
          <a:p>
            <a:pPr algn="ctr">
              <a:lnSpc>
                <a:spcPts val="3387"/>
              </a:lnSpc>
            </a:pPr>
            <a:r>
              <a:rPr lang="en-US" sz="2419">
                <a:solidFill>
                  <a:srgbClr val="22272B"/>
                </a:solidFill>
                <a:latin typeface="Public Sans 4"/>
                <a:ea typeface="Public Sans 4"/>
                <a:cs typeface="Public Sans 4"/>
                <a:sym typeface="Public Sans 4"/>
              </a:rPr>
              <a:t>A group of teenagers gathered in a local park last night, causing disruption to nearby residents. Police were called after reports of loud noise and anti-social behaviour.</a:t>
            </a:r>
          </a:p>
          <a:p>
            <a:pPr algn="ctr">
              <a:lnSpc>
                <a:spcPts val="3387"/>
              </a:lnSpc>
            </a:pPr>
            <a:r>
              <a:rPr lang="en-US" sz="2419">
                <a:solidFill>
                  <a:srgbClr val="22272B"/>
                </a:solidFill>
                <a:latin typeface="Public Sans 4"/>
                <a:ea typeface="Public Sans 4"/>
                <a:cs typeface="Public Sans 4"/>
                <a:sym typeface="Public Sans 4"/>
              </a:rPr>
              <a:t> </a:t>
            </a:r>
          </a:p>
          <a:p>
            <a:pPr algn="ctr">
              <a:lnSpc>
                <a:spcPts val="3387"/>
              </a:lnSpc>
            </a:pPr>
            <a:endParaRPr lang="en-US" sz="2419">
              <a:solidFill>
                <a:srgbClr val="22272B"/>
              </a:solidFill>
              <a:latin typeface="Public Sans 4"/>
              <a:ea typeface="Public Sans 4"/>
              <a:cs typeface="Public Sans 4"/>
              <a:sym typeface="Public Sans 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867209" y="1258748"/>
            <a:ext cx="2258101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Public Sans 4 Bold"/>
                <a:ea typeface="Public Sans 4 Bold"/>
                <a:cs typeface="Public Sans 4 Bold"/>
                <a:sym typeface="Public Sans 4 Bold"/>
              </a:rPr>
              <a:t>Headline 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722297" y="1263015"/>
            <a:ext cx="4766582" cy="5489032"/>
            <a:chOff x="0" y="0"/>
            <a:chExt cx="1255396" cy="14456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55396" cy="1445671"/>
            </a:xfrm>
            <a:custGeom>
              <a:avLst/>
              <a:gdLst/>
              <a:ahLst/>
              <a:cxnLst/>
              <a:rect l="l" t="t" r="r" b="b"/>
              <a:pathLst>
                <a:path w="1255396" h="1445671">
                  <a:moveTo>
                    <a:pt x="0" y="0"/>
                  </a:moveTo>
                  <a:lnTo>
                    <a:pt x="1255396" y="0"/>
                  </a:lnTo>
                  <a:lnTo>
                    <a:pt x="1255396" y="1445671"/>
                  </a:lnTo>
                  <a:lnTo>
                    <a:pt x="0" y="1445671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255396" cy="1445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130177" y="1920221"/>
            <a:ext cx="3950821" cy="3902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1"/>
              </a:lnSpc>
            </a:pPr>
            <a:endParaRPr/>
          </a:p>
          <a:p>
            <a:pPr algn="ctr">
              <a:lnSpc>
                <a:spcPts val="3461"/>
              </a:lnSpc>
            </a:pPr>
            <a:r>
              <a:rPr lang="en-US" sz="2472">
                <a:solidFill>
                  <a:srgbClr val="22272B"/>
                </a:solidFill>
                <a:latin typeface="Public Sans 4"/>
                <a:ea typeface="Public Sans 4"/>
                <a:cs typeface="Public Sans 4"/>
                <a:sym typeface="Public Sans 4"/>
              </a:rPr>
              <a:t>A group of local teenagers spent time together in a park last night. Some residents reported noise concerns, and police attended to ensure the situation remained calm.</a:t>
            </a:r>
          </a:p>
          <a:p>
            <a:pPr algn="ctr">
              <a:lnSpc>
                <a:spcPts val="3461"/>
              </a:lnSpc>
            </a:pPr>
            <a:endParaRPr lang="en-US" sz="2472">
              <a:solidFill>
                <a:srgbClr val="22272B"/>
              </a:solidFill>
              <a:latin typeface="Public Sans 4"/>
              <a:ea typeface="Public Sans 4"/>
              <a:cs typeface="Public Sans 4"/>
              <a:sym typeface="Public Sans 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830426" y="1258748"/>
            <a:ext cx="2601445" cy="519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Public Sans 4 Bold"/>
                <a:ea typeface="Public Sans 4 Bold"/>
                <a:cs typeface="Public Sans 4 Bold"/>
                <a:sym typeface="Public Sans 4 Bold"/>
              </a:rPr>
              <a:t>Headline B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998254" y="7214953"/>
            <a:ext cx="16261046" cy="3114715"/>
            <a:chOff x="0" y="0"/>
            <a:chExt cx="4282745" cy="8203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745" cy="820336"/>
            </a:xfrm>
            <a:custGeom>
              <a:avLst/>
              <a:gdLst/>
              <a:ahLst/>
              <a:cxnLst/>
              <a:rect l="l" t="t" r="r" b="b"/>
              <a:pathLst>
                <a:path w="4282745" h="820336">
                  <a:moveTo>
                    <a:pt x="0" y="0"/>
                  </a:moveTo>
                  <a:lnTo>
                    <a:pt x="4282745" y="0"/>
                  </a:lnTo>
                  <a:lnTo>
                    <a:pt x="4282745" y="820336"/>
                  </a:lnTo>
                  <a:lnTo>
                    <a:pt x="0" y="820336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4282745" cy="820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291850" y="7905726"/>
            <a:ext cx="13305830" cy="175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Pair activity </a:t>
            </a:r>
          </a:p>
          <a:p>
            <a:pPr algn="l">
              <a:lnSpc>
                <a:spcPts val="3455"/>
              </a:lnSpc>
              <a:spcBef>
                <a:spcPct val="0"/>
              </a:spcBef>
            </a:pPr>
            <a:r>
              <a:rPr lang="en-US" sz="3199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With the person next to you, read both versions.</a:t>
            </a:r>
          </a:p>
          <a:p>
            <a:pPr algn="l">
              <a:lnSpc>
                <a:spcPts val="3455"/>
              </a:lnSpc>
              <a:spcBef>
                <a:spcPct val="0"/>
              </a:spcBef>
            </a:pPr>
            <a:r>
              <a:rPr lang="en-US" sz="3199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They are reporting the same situation, but something feels different.</a:t>
            </a:r>
          </a:p>
          <a:p>
            <a:pPr algn="l">
              <a:lnSpc>
                <a:spcPts val="3455"/>
              </a:lnSpc>
              <a:spcBef>
                <a:spcPct val="0"/>
              </a:spcBef>
            </a:pPr>
            <a:r>
              <a:rPr lang="en-US" sz="3199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Your job is to work out how and why.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3355675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010" y="1152386"/>
            <a:ext cx="86023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499618" y="57150"/>
            <a:ext cx="4822701" cy="246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Spot the Bias</a:t>
            </a:r>
          </a:p>
          <a:p>
            <a:pPr algn="l">
              <a:lnSpc>
                <a:spcPts val="3240"/>
              </a:lnSpc>
            </a:pPr>
            <a:endParaRPr lang="en-US" sz="6000" b="1">
              <a:solidFill>
                <a:srgbClr val="000000"/>
              </a:solidFill>
              <a:latin typeface="Public Sans 1 Bold"/>
              <a:ea typeface="Public Sans 1 Bold"/>
              <a:cs typeface="Public Sans 1 Bold"/>
              <a:sym typeface="Public Sans 1 Bold"/>
            </a:endParaRPr>
          </a:p>
          <a:p>
            <a:pPr algn="l">
              <a:lnSpc>
                <a:spcPts val="3240"/>
              </a:lnSpc>
            </a:pPr>
            <a:endParaRPr lang="en-US" sz="6000" b="1">
              <a:solidFill>
                <a:srgbClr val="000000"/>
              </a:solidFill>
              <a:latin typeface="Public Sans 1 Bold"/>
              <a:ea typeface="Public Sans 1 Bold"/>
              <a:cs typeface="Public Sans 1 Bold"/>
              <a:sym typeface="Public Sans 1 Bold"/>
            </a:endParaRPr>
          </a:p>
          <a:p>
            <a:pPr algn="ctr">
              <a:lnSpc>
                <a:spcPts val="3240"/>
              </a:lnSpc>
            </a:pPr>
            <a:endParaRPr lang="en-US" sz="6000" b="1">
              <a:solidFill>
                <a:srgbClr val="000000"/>
              </a:solidFill>
              <a:latin typeface="Public Sans 1 Bold"/>
              <a:ea typeface="Public Sans 1 Bold"/>
              <a:cs typeface="Public Sans 1 Bold"/>
              <a:sym typeface="Public Sans 1 Bold"/>
            </a:endParaRPr>
          </a:p>
          <a:p>
            <a:pPr algn="ctr">
              <a:lnSpc>
                <a:spcPts val="3240"/>
              </a:lnSpc>
              <a:spcBef>
                <a:spcPct val="0"/>
              </a:spcBef>
            </a:pPr>
            <a:endParaRPr lang="en-US" sz="6000" b="1">
              <a:solidFill>
                <a:srgbClr val="000000"/>
              </a:solidFill>
              <a:latin typeface="Public Sans 1 Bold"/>
              <a:ea typeface="Public Sans 1 Bold"/>
              <a:cs typeface="Public Sans 1 Bold"/>
              <a:sym typeface="Public Sans 1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742019" y="1263015"/>
            <a:ext cx="4766582" cy="5489032"/>
            <a:chOff x="0" y="0"/>
            <a:chExt cx="1255396" cy="14456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5396" cy="1445671"/>
            </a:xfrm>
            <a:custGeom>
              <a:avLst/>
              <a:gdLst/>
              <a:ahLst/>
              <a:cxnLst/>
              <a:rect l="l" t="t" r="r" b="b"/>
              <a:pathLst>
                <a:path w="1255396" h="1445671">
                  <a:moveTo>
                    <a:pt x="0" y="0"/>
                  </a:moveTo>
                  <a:lnTo>
                    <a:pt x="1255396" y="0"/>
                  </a:lnTo>
                  <a:lnTo>
                    <a:pt x="1255396" y="1445671"/>
                  </a:lnTo>
                  <a:lnTo>
                    <a:pt x="0" y="1445671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255396" cy="1445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032116" y="2459355"/>
            <a:ext cx="4436768" cy="335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22272B"/>
                </a:solidFill>
                <a:latin typeface="Public Sans 4"/>
                <a:ea typeface="Public Sans 4"/>
                <a:cs typeface="Public Sans 4"/>
                <a:sym typeface="Public Sans 4"/>
              </a:rPr>
              <a:t>Police are investigating a group of young men of Middle Eastern appearance following an incident at a shopping centre.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67209" y="1691183"/>
            <a:ext cx="2258101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Public Sans 4 Bold"/>
                <a:ea typeface="Public Sans 4 Bold"/>
                <a:cs typeface="Public Sans 4 Bold"/>
                <a:sym typeface="Public Sans 4 Bold"/>
              </a:rPr>
              <a:t>Headline 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722297" y="1263015"/>
            <a:ext cx="4766582" cy="5489032"/>
            <a:chOff x="0" y="0"/>
            <a:chExt cx="1255396" cy="14456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55396" cy="1445671"/>
            </a:xfrm>
            <a:custGeom>
              <a:avLst/>
              <a:gdLst/>
              <a:ahLst/>
              <a:cxnLst/>
              <a:rect l="l" t="t" r="r" b="b"/>
              <a:pathLst>
                <a:path w="1255396" h="1445671">
                  <a:moveTo>
                    <a:pt x="0" y="0"/>
                  </a:moveTo>
                  <a:lnTo>
                    <a:pt x="1255396" y="0"/>
                  </a:lnTo>
                  <a:lnTo>
                    <a:pt x="1255396" y="1445671"/>
                  </a:lnTo>
                  <a:lnTo>
                    <a:pt x="0" y="1445671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255396" cy="1445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001307" y="2434838"/>
            <a:ext cx="4184517" cy="391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22272B"/>
                </a:solidFill>
                <a:latin typeface="Public Sans 4"/>
                <a:ea typeface="Public Sans 4"/>
                <a:cs typeface="Public Sans 4"/>
                <a:sym typeface="Public Sans 4"/>
              </a:rPr>
              <a:t>Police are investigating a group of young men following an incident at a shopping centre. No further details have been confirmed.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67105" y="1589144"/>
            <a:ext cx="2638493" cy="519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Public Sans 4 Bold"/>
                <a:ea typeface="Public Sans 4 Bold"/>
                <a:cs typeface="Public Sans 4 Bold"/>
                <a:sym typeface="Public Sans 4 Bold"/>
              </a:rPr>
              <a:t>Headline B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998254" y="7214953"/>
            <a:ext cx="16261046" cy="3114715"/>
            <a:chOff x="0" y="0"/>
            <a:chExt cx="4282745" cy="8203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745" cy="820336"/>
            </a:xfrm>
            <a:custGeom>
              <a:avLst/>
              <a:gdLst/>
              <a:ahLst/>
              <a:cxnLst/>
              <a:rect l="l" t="t" r="r" b="b"/>
              <a:pathLst>
                <a:path w="4282745" h="820336">
                  <a:moveTo>
                    <a:pt x="0" y="0"/>
                  </a:moveTo>
                  <a:lnTo>
                    <a:pt x="4282745" y="0"/>
                  </a:lnTo>
                  <a:lnTo>
                    <a:pt x="4282745" y="820336"/>
                  </a:lnTo>
                  <a:lnTo>
                    <a:pt x="0" y="820336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4282745" cy="820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291850" y="7905726"/>
            <a:ext cx="13305830" cy="175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Pair activity </a:t>
            </a:r>
          </a:p>
          <a:p>
            <a:pPr algn="l">
              <a:lnSpc>
                <a:spcPts val="3455"/>
              </a:lnSpc>
              <a:spcBef>
                <a:spcPct val="0"/>
              </a:spcBef>
            </a:pPr>
            <a:r>
              <a:rPr lang="en-US" sz="3199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With the person next to you, read both versions.</a:t>
            </a:r>
          </a:p>
          <a:p>
            <a:pPr algn="l">
              <a:lnSpc>
                <a:spcPts val="3455"/>
              </a:lnSpc>
              <a:spcBef>
                <a:spcPct val="0"/>
              </a:spcBef>
            </a:pPr>
            <a:r>
              <a:rPr lang="en-US" sz="3199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They are reporting the same situation, but something feels different.</a:t>
            </a:r>
          </a:p>
          <a:p>
            <a:pPr algn="l">
              <a:lnSpc>
                <a:spcPts val="3455"/>
              </a:lnSpc>
              <a:spcBef>
                <a:spcPct val="0"/>
              </a:spcBef>
            </a:pPr>
            <a:r>
              <a:rPr lang="en-US" sz="3199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Your job is to work out how and why.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010" y="1152386"/>
            <a:ext cx="86023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499618" y="57150"/>
            <a:ext cx="4822701" cy="246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Spot the Bias</a:t>
            </a:r>
          </a:p>
          <a:p>
            <a:pPr algn="l">
              <a:lnSpc>
                <a:spcPts val="3240"/>
              </a:lnSpc>
            </a:pPr>
            <a:endParaRPr lang="en-US" sz="6000" b="1">
              <a:solidFill>
                <a:srgbClr val="000000"/>
              </a:solidFill>
              <a:latin typeface="Public Sans 1 Bold"/>
              <a:ea typeface="Public Sans 1 Bold"/>
              <a:cs typeface="Public Sans 1 Bold"/>
              <a:sym typeface="Public Sans 1 Bold"/>
            </a:endParaRPr>
          </a:p>
          <a:p>
            <a:pPr algn="l">
              <a:lnSpc>
                <a:spcPts val="3240"/>
              </a:lnSpc>
            </a:pPr>
            <a:endParaRPr lang="en-US" sz="6000" b="1">
              <a:solidFill>
                <a:srgbClr val="000000"/>
              </a:solidFill>
              <a:latin typeface="Public Sans 1 Bold"/>
              <a:ea typeface="Public Sans 1 Bold"/>
              <a:cs typeface="Public Sans 1 Bold"/>
              <a:sym typeface="Public Sans 1 Bold"/>
            </a:endParaRPr>
          </a:p>
          <a:p>
            <a:pPr algn="ctr">
              <a:lnSpc>
                <a:spcPts val="3240"/>
              </a:lnSpc>
            </a:pPr>
            <a:endParaRPr lang="en-US" sz="6000" b="1">
              <a:solidFill>
                <a:srgbClr val="000000"/>
              </a:solidFill>
              <a:latin typeface="Public Sans 1 Bold"/>
              <a:ea typeface="Public Sans 1 Bold"/>
              <a:cs typeface="Public Sans 1 Bold"/>
              <a:sym typeface="Public Sans 1 Bold"/>
            </a:endParaRPr>
          </a:p>
          <a:p>
            <a:pPr algn="ctr">
              <a:lnSpc>
                <a:spcPts val="3240"/>
              </a:lnSpc>
              <a:spcBef>
                <a:spcPct val="0"/>
              </a:spcBef>
            </a:pPr>
            <a:endParaRPr lang="en-US" sz="6000" b="1">
              <a:solidFill>
                <a:srgbClr val="000000"/>
              </a:solidFill>
              <a:latin typeface="Public Sans 1 Bold"/>
              <a:ea typeface="Public Sans 1 Bold"/>
              <a:cs typeface="Public Sans 1 Bold"/>
              <a:sym typeface="Public Sans 1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742019" y="1263015"/>
            <a:ext cx="4766582" cy="5489032"/>
            <a:chOff x="0" y="0"/>
            <a:chExt cx="1255396" cy="14456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5396" cy="1445671"/>
            </a:xfrm>
            <a:custGeom>
              <a:avLst/>
              <a:gdLst/>
              <a:ahLst/>
              <a:cxnLst/>
              <a:rect l="l" t="t" r="r" b="b"/>
              <a:pathLst>
                <a:path w="1255396" h="1445671">
                  <a:moveTo>
                    <a:pt x="0" y="0"/>
                  </a:moveTo>
                  <a:lnTo>
                    <a:pt x="1255396" y="0"/>
                  </a:lnTo>
                  <a:lnTo>
                    <a:pt x="1255396" y="1445671"/>
                  </a:lnTo>
                  <a:lnTo>
                    <a:pt x="0" y="1445671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255396" cy="1445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867209" y="1691183"/>
            <a:ext cx="2258101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Public Sans 4 Bold"/>
                <a:ea typeface="Public Sans 4 Bold"/>
                <a:cs typeface="Public Sans 4 Bold"/>
                <a:sym typeface="Public Sans 4 Bold"/>
              </a:rPr>
              <a:t>Headline A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722297" y="1263015"/>
            <a:ext cx="4766582" cy="5489032"/>
            <a:chOff x="0" y="0"/>
            <a:chExt cx="1255396" cy="14456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5396" cy="1445671"/>
            </a:xfrm>
            <a:custGeom>
              <a:avLst/>
              <a:gdLst/>
              <a:ahLst/>
              <a:cxnLst/>
              <a:rect l="l" t="t" r="r" b="b"/>
              <a:pathLst>
                <a:path w="1255396" h="1445671">
                  <a:moveTo>
                    <a:pt x="0" y="0"/>
                  </a:moveTo>
                  <a:lnTo>
                    <a:pt x="1255396" y="0"/>
                  </a:lnTo>
                  <a:lnTo>
                    <a:pt x="1255396" y="1445671"/>
                  </a:lnTo>
                  <a:lnTo>
                    <a:pt x="0" y="1445671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55396" cy="1445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001307" y="1616594"/>
            <a:ext cx="2344843" cy="519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Public Sans 4 Bold"/>
                <a:ea typeface="Public Sans 4 Bold"/>
                <a:cs typeface="Public Sans 4 Bold"/>
                <a:sym typeface="Public Sans 4 Bold"/>
              </a:rPr>
              <a:t>Headline B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98254" y="7214953"/>
            <a:ext cx="16261046" cy="3114715"/>
            <a:chOff x="0" y="0"/>
            <a:chExt cx="4282745" cy="8203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745" cy="820336"/>
            </a:xfrm>
            <a:custGeom>
              <a:avLst/>
              <a:gdLst/>
              <a:ahLst/>
              <a:cxnLst/>
              <a:rect l="l" t="t" r="r" b="b"/>
              <a:pathLst>
                <a:path w="4282745" h="820336">
                  <a:moveTo>
                    <a:pt x="0" y="0"/>
                  </a:moveTo>
                  <a:lnTo>
                    <a:pt x="4282745" y="0"/>
                  </a:lnTo>
                  <a:lnTo>
                    <a:pt x="4282745" y="820336"/>
                  </a:lnTo>
                  <a:lnTo>
                    <a:pt x="0" y="820336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4282745" cy="820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291850" y="7905726"/>
            <a:ext cx="13305830" cy="175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Pair activity </a:t>
            </a:r>
          </a:p>
          <a:p>
            <a:pPr algn="l">
              <a:lnSpc>
                <a:spcPts val="3455"/>
              </a:lnSpc>
              <a:spcBef>
                <a:spcPct val="0"/>
              </a:spcBef>
            </a:pPr>
            <a:r>
              <a:rPr lang="en-US" sz="3199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With the person next to you, read both versions.</a:t>
            </a:r>
          </a:p>
          <a:p>
            <a:pPr algn="l">
              <a:lnSpc>
                <a:spcPts val="3455"/>
              </a:lnSpc>
              <a:spcBef>
                <a:spcPct val="0"/>
              </a:spcBef>
            </a:pPr>
            <a:r>
              <a:rPr lang="en-US" sz="3199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They are reporting the same situation, but something feels different.</a:t>
            </a:r>
          </a:p>
          <a:p>
            <a:pPr algn="l">
              <a:lnSpc>
                <a:spcPts val="3455"/>
              </a:lnSpc>
              <a:spcBef>
                <a:spcPct val="0"/>
              </a:spcBef>
            </a:pPr>
            <a:r>
              <a:rPr lang="en-US" sz="3199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Your job is to work out how and why.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01307" y="2535555"/>
            <a:ext cx="4521712" cy="2832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0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The suburb has recently welcomed many new families from diverse backgrounds, contributing to a growing and vibrant community.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42019" y="2774996"/>
            <a:ext cx="4766582" cy="248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A large number of new migrant families have moved into the suburb, leading to concerns about overcrowding and pressure on local services.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934396" y="-6636"/>
            <a:ext cx="3817440" cy="8338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OPEN IN DESKTOP APP</a:t>
            </a:r>
          </a:p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This will enable full functionality of the template.</a:t>
            </a:r>
          </a:p>
          <a:p>
            <a:pPr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CHOOSE A SLIDE STYLE FROM 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Home tab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New Slide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Choose layout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If layout goes awry, select Reset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TEXT</a:t>
            </a:r>
          </a:p>
          <a:p>
            <a:pPr marL="217170" lvl="1" indent="-108585"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There are 5 levels of formatted text available.</a:t>
            </a:r>
          </a:p>
          <a:p>
            <a:pPr marL="217170" lvl="1" indent="-108585"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Please move between text  levels using the increase/decrease button on the menu above.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CHANGE SLIDE BACKGROUND/COLOUR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Design Menu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Format Background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Select colour from palette OR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Picture or Texture Fill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Find image 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REPLACE IMAGE IN SHAPE OR ON PAGE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Right click on image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Change Picture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Select your image</a:t>
            </a:r>
          </a:p>
          <a:p>
            <a:pPr marL="217170" lvl="1" indent="-108585"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OR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Delete the image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Click on icon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Find the new image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TO REPOSITION IMAGE WITHIN SHAPE 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Click on image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Picture Format menu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Click on Crop button dropdown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To fit the whole image inside select FIT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To use only a portion select FILL then crop, move or resize image to show properly within shape.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ADD/CHANGE FOOTER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Insert Menu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Header &amp; Footer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Tick to activate/Untick to remove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Change text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934396" y="2524425"/>
            <a:ext cx="949458" cy="323442"/>
            <a:chOff x="0" y="0"/>
            <a:chExt cx="1265944" cy="4312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5936" cy="431292"/>
            </a:xfrm>
            <a:custGeom>
              <a:avLst/>
              <a:gdLst/>
              <a:ahLst/>
              <a:cxnLst/>
              <a:rect l="l" t="t" r="r" b="b"/>
              <a:pathLst>
                <a:path w="1265936" h="431292">
                  <a:moveTo>
                    <a:pt x="0" y="0"/>
                  </a:moveTo>
                  <a:lnTo>
                    <a:pt x="1265936" y="0"/>
                  </a:lnTo>
                  <a:lnTo>
                    <a:pt x="1265936" y="431292"/>
                  </a:lnTo>
                  <a:lnTo>
                    <a:pt x="0" y="431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3780002" cy="10287000"/>
            <a:chOff x="0" y="0"/>
            <a:chExt cx="5040002" cy="13716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39995" cy="13716000"/>
            </a:xfrm>
            <a:custGeom>
              <a:avLst/>
              <a:gdLst/>
              <a:ahLst/>
              <a:cxnLst/>
              <a:rect l="l" t="t" r="r" b="b"/>
              <a:pathLst>
                <a:path w="5039995" h="13716000">
                  <a:moveTo>
                    <a:pt x="0" y="0"/>
                  </a:moveTo>
                  <a:lnTo>
                    <a:pt x="5039995" y="0"/>
                  </a:lnTo>
                  <a:lnTo>
                    <a:pt x="5039995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7153A"/>
            </a:solid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780000" y="0"/>
            <a:ext cx="1890000" cy="10287000"/>
            <a:chOff x="0" y="0"/>
            <a:chExt cx="2520000" cy="13716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20061" cy="13716000"/>
            </a:xfrm>
            <a:custGeom>
              <a:avLst/>
              <a:gdLst/>
              <a:ahLst/>
              <a:cxnLst/>
              <a:rect l="l" t="t" r="r" b="b"/>
              <a:pathLst>
                <a:path w="2520061" h="13716000">
                  <a:moveTo>
                    <a:pt x="0" y="0"/>
                  </a:moveTo>
                  <a:lnTo>
                    <a:pt x="2520061" y="0"/>
                  </a:lnTo>
                  <a:lnTo>
                    <a:pt x="2520061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2664"/>
            </a:solid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670000" y="0"/>
            <a:ext cx="1890000" cy="10287000"/>
            <a:chOff x="0" y="0"/>
            <a:chExt cx="2520000" cy="13716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20061" cy="13716000"/>
            </a:xfrm>
            <a:custGeom>
              <a:avLst/>
              <a:gdLst/>
              <a:ahLst/>
              <a:cxnLst/>
              <a:rect l="l" t="t" r="r" b="b"/>
              <a:pathLst>
                <a:path w="2520061" h="13716000">
                  <a:moveTo>
                    <a:pt x="0" y="0"/>
                  </a:moveTo>
                  <a:lnTo>
                    <a:pt x="2520061" y="0"/>
                  </a:lnTo>
                  <a:lnTo>
                    <a:pt x="2520061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E6EA"/>
            </a:solid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839525" y="1670985"/>
            <a:ext cx="10407848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b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Why do stereotypes matter?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0"/>
            <a:ext cx="7560000" cy="10287000"/>
            <a:chOff x="0" y="0"/>
            <a:chExt cx="10080000" cy="13716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079990" cy="13716000"/>
            </a:xfrm>
            <a:custGeom>
              <a:avLst/>
              <a:gdLst/>
              <a:ahLst/>
              <a:cxnLst/>
              <a:rect l="l" t="t" r="r" b="b"/>
              <a:pathLst>
                <a:path w="10079990" h="13716000">
                  <a:moveTo>
                    <a:pt x="0" y="0"/>
                  </a:moveTo>
                  <a:lnTo>
                    <a:pt x="10079990" y="0"/>
                  </a:lnTo>
                  <a:lnTo>
                    <a:pt x="1007999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8035" r="-1803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839525" y="2362200"/>
            <a:ext cx="10221813" cy="616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  <a:spcBef>
                <a:spcPct val="0"/>
              </a:spcBef>
            </a:pPr>
            <a:endParaRPr dirty="0"/>
          </a:p>
          <a:p>
            <a:pPr>
              <a:lnSpc>
                <a:spcPts val="3240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Stereotypes in media often relate to race, culture, or identity.</a:t>
            </a:r>
          </a:p>
          <a:p>
            <a:pPr algn="l">
              <a:lnSpc>
                <a:spcPts val="3240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Stereotypes are not just “opinions”, they can shape:</a:t>
            </a:r>
          </a:p>
          <a:p>
            <a:pPr algn="l">
              <a:lnSpc>
                <a:spcPts val="3240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how people are treated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expectations placed on groups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opportunities people receive.</a:t>
            </a:r>
          </a:p>
          <a:p>
            <a:pPr marL="291465" lvl="1" algn="l">
              <a:lnSpc>
                <a:spcPts val="3240"/>
              </a:lnSpc>
            </a:pPr>
            <a:endParaRPr lang="en-US" sz="2700" dirty="0">
              <a:solidFill>
                <a:srgbClr val="000000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l">
              <a:lnSpc>
                <a:spcPts val="3240"/>
              </a:lnSpc>
            </a:pPr>
            <a:endParaRPr lang="en-US" sz="2700" dirty="0">
              <a:solidFill>
                <a:srgbClr val="000000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l">
              <a:lnSpc>
                <a:spcPts val="3240"/>
              </a:lnSpc>
            </a:pPr>
            <a:r>
              <a:rPr lang="en-US" sz="270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Over time, stereotypes can:</a:t>
            </a:r>
          </a:p>
          <a:p>
            <a:pPr algn="l">
              <a:lnSpc>
                <a:spcPts val="3240"/>
              </a:lnSpc>
            </a:pPr>
            <a:endParaRPr lang="en-US" sz="2700" dirty="0">
              <a:solidFill>
                <a:srgbClr val="000000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reinforce racism and discrimination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influence how individuals see themselves (identity + belonging)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 dirty="0" err="1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normalise</a:t>
            </a:r>
            <a:r>
              <a:rPr lang="en-US" sz="270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biased or unfair representations.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3305523" y="205815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010" y="1152386"/>
            <a:ext cx="86023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499618" y="57150"/>
            <a:ext cx="4822701" cy="246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b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Spot the Bias</a:t>
            </a:r>
          </a:p>
          <a:p>
            <a:pPr algn="l">
              <a:lnSpc>
                <a:spcPts val="3240"/>
              </a:lnSpc>
            </a:pPr>
            <a:endParaRPr lang="en-US" sz="6000" b="1">
              <a:solidFill>
                <a:srgbClr val="000000"/>
              </a:solidFill>
              <a:latin typeface="Public Sans 1 Bold"/>
              <a:ea typeface="Public Sans 1 Bold"/>
              <a:cs typeface="Public Sans 1 Bold"/>
              <a:sym typeface="Public Sans 1 Bold"/>
            </a:endParaRPr>
          </a:p>
          <a:p>
            <a:pPr algn="l">
              <a:lnSpc>
                <a:spcPts val="3240"/>
              </a:lnSpc>
            </a:pPr>
            <a:endParaRPr lang="en-US" sz="6000" b="1">
              <a:solidFill>
                <a:srgbClr val="000000"/>
              </a:solidFill>
              <a:latin typeface="Public Sans 1 Bold"/>
              <a:ea typeface="Public Sans 1 Bold"/>
              <a:cs typeface="Public Sans 1 Bold"/>
              <a:sym typeface="Public Sans 1 Bold"/>
            </a:endParaRPr>
          </a:p>
          <a:p>
            <a:pPr algn="ctr">
              <a:lnSpc>
                <a:spcPts val="3240"/>
              </a:lnSpc>
            </a:pPr>
            <a:endParaRPr lang="en-US" sz="6000" b="1">
              <a:solidFill>
                <a:srgbClr val="000000"/>
              </a:solidFill>
              <a:latin typeface="Public Sans 1 Bold"/>
              <a:ea typeface="Public Sans 1 Bold"/>
              <a:cs typeface="Public Sans 1 Bold"/>
              <a:sym typeface="Public Sans 1 Bold"/>
            </a:endParaRPr>
          </a:p>
          <a:p>
            <a:pPr algn="ctr">
              <a:lnSpc>
                <a:spcPts val="3240"/>
              </a:lnSpc>
              <a:spcBef>
                <a:spcPct val="0"/>
              </a:spcBef>
            </a:pPr>
            <a:endParaRPr lang="en-US" sz="6000" b="1">
              <a:solidFill>
                <a:srgbClr val="000000"/>
              </a:solidFill>
              <a:latin typeface="Public Sans 1 Bold"/>
              <a:ea typeface="Public Sans 1 Bold"/>
              <a:cs typeface="Public Sans 1 Bold"/>
              <a:sym typeface="Public Sans 1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742019" y="1263015"/>
            <a:ext cx="4766582" cy="5489032"/>
            <a:chOff x="0" y="0"/>
            <a:chExt cx="1255396" cy="14456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5396" cy="1445671"/>
            </a:xfrm>
            <a:custGeom>
              <a:avLst/>
              <a:gdLst/>
              <a:ahLst/>
              <a:cxnLst/>
              <a:rect l="l" t="t" r="r" b="b"/>
              <a:pathLst>
                <a:path w="1255396" h="1445671">
                  <a:moveTo>
                    <a:pt x="0" y="0"/>
                  </a:moveTo>
                  <a:lnTo>
                    <a:pt x="1255396" y="0"/>
                  </a:lnTo>
                  <a:lnTo>
                    <a:pt x="1255396" y="1445671"/>
                  </a:lnTo>
                  <a:lnTo>
                    <a:pt x="0" y="1445671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255396" cy="1445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867209" y="1691183"/>
            <a:ext cx="2258101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Public Sans 4 Bold"/>
                <a:ea typeface="Public Sans 4 Bold"/>
                <a:cs typeface="Public Sans 4 Bold"/>
                <a:sym typeface="Public Sans 4 Bold"/>
              </a:rPr>
              <a:t>Headline A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722297" y="1263015"/>
            <a:ext cx="4766582" cy="5489032"/>
            <a:chOff x="0" y="0"/>
            <a:chExt cx="1255396" cy="14456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55396" cy="1445671"/>
            </a:xfrm>
            <a:custGeom>
              <a:avLst/>
              <a:gdLst/>
              <a:ahLst/>
              <a:cxnLst/>
              <a:rect l="l" t="t" r="r" b="b"/>
              <a:pathLst>
                <a:path w="1255396" h="1445671">
                  <a:moveTo>
                    <a:pt x="0" y="0"/>
                  </a:moveTo>
                  <a:lnTo>
                    <a:pt x="1255396" y="0"/>
                  </a:lnTo>
                  <a:lnTo>
                    <a:pt x="1255396" y="1445671"/>
                  </a:lnTo>
                  <a:lnTo>
                    <a:pt x="0" y="1445671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55396" cy="1445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001307" y="1616594"/>
            <a:ext cx="2181293" cy="519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Public Sans 4 Bold"/>
                <a:ea typeface="Public Sans 4 Bold"/>
                <a:cs typeface="Public Sans 4 Bold"/>
                <a:sym typeface="Public Sans 4 Bold"/>
              </a:rPr>
              <a:t>Headline B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98254" y="7214953"/>
            <a:ext cx="16261046" cy="3114715"/>
            <a:chOff x="0" y="0"/>
            <a:chExt cx="4282745" cy="8203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745" cy="820336"/>
            </a:xfrm>
            <a:custGeom>
              <a:avLst/>
              <a:gdLst/>
              <a:ahLst/>
              <a:cxnLst/>
              <a:rect l="l" t="t" r="r" b="b"/>
              <a:pathLst>
                <a:path w="4282745" h="820336">
                  <a:moveTo>
                    <a:pt x="0" y="0"/>
                  </a:moveTo>
                  <a:lnTo>
                    <a:pt x="4282745" y="0"/>
                  </a:lnTo>
                  <a:lnTo>
                    <a:pt x="4282745" y="820336"/>
                  </a:lnTo>
                  <a:lnTo>
                    <a:pt x="0" y="820336"/>
                  </a:lnTo>
                  <a:close/>
                </a:path>
              </a:pathLst>
            </a:custGeom>
            <a:solidFill>
              <a:srgbClr val="EBEBEB"/>
            </a:solidFill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4282745" cy="820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291850" y="7905726"/>
            <a:ext cx="13305830" cy="175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Pair activity </a:t>
            </a:r>
          </a:p>
          <a:p>
            <a:pPr algn="l">
              <a:lnSpc>
                <a:spcPts val="3455"/>
              </a:lnSpc>
              <a:spcBef>
                <a:spcPct val="0"/>
              </a:spcBef>
            </a:pPr>
            <a:r>
              <a:rPr lang="en-US" sz="3199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With the person next to you, read both versions.</a:t>
            </a:r>
          </a:p>
          <a:p>
            <a:pPr algn="l">
              <a:lnSpc>
                <a:spcPts val="3455"/>
              </a:lnSpc>
              <a:spcBef>
                <a:spcPct val="0"/>
              </a:spcBef>
            </a:pPr>
            <a:r>
              <a:rPr lang="en-US" sz="3199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They are reporting the same situation, but something feels different.</a:t>
            </a:r>
          </a:p>
          <a:p>
            <a:pPr algn="l">
              <a:lnSpc>
                <a:spcPts val="3455"/>
              </a:lnSpc>
              <a:spcBef>
                <a:spcPct val="0"/>
              </a:spcBef>
            </a:pPr>
            <a:r>
              <a:rPr lang="en-US" sz="3199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Your job is to work out how and why.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44732" y="2535555"/>
            <a:ext cx="4521712" cy="2423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0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Police responded to reports of a disturbance involving a group of young people in the town centre late last night.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42019" y="2545080"/>
            <a:ext cx="4766582" cy="4122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endParaRPr/>
          </a:p>
          <a:p>
            <a:pPr algn="ctr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Police responded to reports of disorderly behaviour involving a group of Aboriginal youths in the town centre late last night.</a:t>
            </a:r>
          </a:p>
          <a:p>
            <a:pPr algn="ctr">
              <a:lnSpc>
                <a:spcPts val="3240"/>
              </a:lnSpc>
            </a:pPr>
            <a:endParaRPr lang="en-US" sz="3000">
              <a:solidFill>
                <a:srgbClr val="000000"/>
              </a:solidFill>
              <a:latin typeface="Public Sans 1"/>
              <a:ea typeface="Public Sans 1"/>
              <a:cs typeface="Public Sans 1"/>
              <a:sym typeface="Public Sans 1"/>
            </a:endParaRPr>
          </a:p>
          <a:p>
            <a:pPr algn="ctr">
              <a:lnSpc>
                <a:spcPts val="3240"/>
              </a:lnSpc>
            </a:pPr>
            <a:endParaRPr lang="en-US" sz="3000">
              <a:solidFill>
                <a:srgbClr val="000000"/>
              </a:solidFill>
              <a:latin typeface="Public Sans 1"/>
              <a:ea typeface="Public Sans 1"/>
              <a:cs typeface="Public Sans 1"/>
              <a:sym typeface="Public Sans 1"/>
            </a:endParaRPr>
          </a:p>
          <a:p>
            <a:pPr algn="ctr">
              <a:lnSpc>
                <a:spcPts val="324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Public Sans 1"/>
              <a:ea typeface="Public Sans 1"/>
              <a:cs typeface="Public Sans 1"/>
              <a:sym typeface="Public Sans 1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278053" cy="10287000"/>
          </a:xfrm>
          <a:custGeom>
            <a:avLst/>
            <a:gdLst/>
            <a:ahLst/>
            <a:cxnLst/>
            <a:rect l="l" t="t" r="r" b="b"/>
            <a:pathLst>
              <a:path w="7278053" h="10287000">
                <a:moveTo>
                  <a:pt x="0" y="0"/>
                </a:moveTo>
                <a:lnTo>
                  <a:pt x="7278053" y="0"/>
                </a:lnTo>
                <a:lnTo>
                  <a:pt x="72780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7278053" y="2238758"/>
            <a:ext cx="12347483" cy="684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🟣 P – Purpose Why was this created?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Inform, persuade, entertain?</a:t>
            </a:r>
          </a:p>
          <a:p>
            <a:pPr marL="0" lvl="0" indent="0" algn="l">
              <a:lnSpc>
                <a:spcPts val="4620"/>
              </a:lnSpc>
              <a:spcBef>
                <a:spcPct val="0"/>
              </a:spcBef>
            </a:pPr>
            <a:r>
              <a:rPr lang="en-US" sz="33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🔵 R – Representation How are people or groups shown?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 Positive, negative, stereotyped?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🟢 U – Usefulness How reliable is it?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 Evidence? Sources? Facts?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🟡 C – Context What is happening at the time?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Social, political, cultural factors?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🔴 O – Omission What is missing?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Whose voices are not included?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⚫ M – Motive Why was it created?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Who benefits?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⚪ A – Audience Who is it for?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 How are they being influenced?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78053" y="1339724"/>
            <a:ext cx="3085147" cy="758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Article 1 </a:t>
            </a:r>
          </a:p>
        </p:txBody>
      </p:sp>
      <p:sp>
        <p:nvSpPr>
          <p:cNvPr id="5" name="Freeform 5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278053" cy="10287000"/>
          </a:xfrm>
          <a:custGeom>
            <a:avLst/>
            <a:gdLst/>
            <a:ahLst/>
            <a:cxnLst/>
            <a:rect l="l" t="t" r="r" b="b"/>
            <a:pathLst>
              <a:path w="7278053" h="10287000">
                <a:moveTo>
                  <a:pt x="0" y="0"/>
                </a:moveTo>
                <a:lnTo>
                  <a:pt x="7278053" y="0"/>
                </a:lnTo>
                <a:lnTo>
                  <a:pt x="72780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7278053" y="2178550"/>
            <a:ext cx="12347483" cy="684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🟣 P – Purpose Why was this created?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Inform, persuade, entertain?</a:t>
            </a:r>
          </a:p>
          <a:p>
            <a:pPr marL="0" lvl="0" indent="0" algn="l">
              <a:lnSpc>
                <a:spcPts val="4620"/>
              </a:lnSpc>
              <a:spcBef>
                <a:spcPct val="0"/>
              </a:spcBef>
            </a:pPr>
            <a:r>
              <a:rPr lang="en-US" sz="33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🔵 R – Representation How are people or groups shown?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 Positive, negative, stereotyped?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🟢 U – Usefulness How reliable is it?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 Evidence? Sources? Facts?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🟡 C – Context What is happening at the time?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Social, political, cultural factors?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🔴 O – Omission What is missing?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Whose voices are not included?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⚫ M – Motive Why was it created?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Who benefits?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⚪ A – Audience Who is it for?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 How are they being influenced?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94927" y="1339724"/>
            <a:ext cx="2887117" cy="758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  <a:spcBef>
                <a:spcPct val="0"/>
              </a:spcBef>
            </a:pPr>
            <a:r>
              <a:rPr lang="en-US" sz="540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Article 2 </a:t>
            </a:r>
          </a:p>
        </p:txBody>
      </p:sp>
      <p:sp>
        <p:nvSpPr>
          <p:cNvPr id="5" name="Freeform 5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278053" cy="10287000"/>
          </a:xfrm>
          <a:custGeom>
            <a:avLst/>
            <a:gdLst/>
            <a:ahLst/>
            <a:cxnLst/>
            <a:rect l="l" t="t" r="r" b="b"/>
            <a:pathLst>
              <a:path w="7278053" h="10287000">
                <a:moveTo>
                  <a:pt x="0" y="0"/>
                </a:moveTo>
                <a:lnTo>
                  <a:pt x="7278053" y="0"/>
                </a:lnTo>
                <a:lnTo>
                  <a:pt x="72780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Box 3"/>
          <p:cNvSpPr txBox="1"/>
          <p:nvPr/>
        </p:nvSpPr>
        <p:spPr>
          <a:xfrm>
            <a:off x="7278053" y="2178550"/>
            <a:ext cx="12347483" cy="684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🟣 P – Purpose Why was this created?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Inform, persuade, entertain?</a:t>
            </a:r>
          </a:p>
          <a:p>
            <a:pPr marL="0" lvl="0" indent="0" algn="l">
              <a:lnSpc>
                <a:spcPts val="4620"/>
              </a:lnSpc>
              <a:spcBef>
                <a:spcPct val="0"/>
              </a:spcBef>
            </a:pPr>
            <a:r>
              <a:rPr lang="en-US" sz="33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🔵 R – Representation How are people or groups shown?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 Positive, negative, stereotyped?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🟢 U – Usefulness How reliable is it?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 Evidence? Sources? Facts?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🟡 C – Context What is happening at the time?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Social, political, cultural factors?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🔴 O – Omission What is missing?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Whose voices are not included?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⚫ M – Motive Why was it created?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Who benefits?</a:t>
            </a:r>
          </a:p>
          <a:p>
            <a:pPr marL="0" lvl="0" indent="0" algn="l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⚪ A – Audience Who is it for?</a:t>
            </a:r>
          </a:p>
          <a:p>
            <a:pPr marL="0" lvl="0" indent="0" algn="l">
              <a:lnSpc>
                <a:spcPts val="2855"/>
              </a:lnSpc>
              <a:spcBef>
                <a:spcPct val="0"/>
              </a:spcBef>
            </a:pPr>
            <a:r>
              <a:rPr lang="en-US" sz="2039" u="none" strike="noStrike">
                <a:solidFill>
                  <a:srgbClr val="000000"/>
                </a:solidFill>
                <a:latin typeface="Public Sans 3"/>
                <a:ea typeface="Public Sans 3"/>
                <a:cs typeface="Public Sans 3"/>
                <a:sym typeface="Public Sans 3"/>
              </a:rPr>
              <a:t>  How are they being influenced?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78053" y="1339724"/>
            <a:ext cx="2936498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32"/>
              </a:lnSpc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Article 3 </a:t>
            </a:r>
          </a:p>
        </p:txBody>
      </p:sp>
      <p:sp>
        <p:nvSpPr>
          <p:cNvPr id="5" name="Freeform 5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8352" y="377828"/>
            <a:ext cx="17691296" cy="9883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24"/>
              </a:lnSpc>
            </a:pPr>
            <a:r>
              <a:rPr lang="en-US" sz="6132" b="1" dirty="0">
                <a:solidFill>
                  <a:srgbClr val="000000"/>
                </a:solidFill>
                <a:latin typeface="Public Sans 1 Bold" panose="020B0604020202020204" charset="0"/>
                <a:ea typeface="Public Sans 4 Bold"/>
                <a:cs typeface="Public Sans 4 Bold"/>
                <a:sym typeface="Public Sans 4 Bold"/>
              </a:rPr>
              <a:t>Individual research task: </a:t>
            </a:r>
          </a:p>
          <a:p>
            <a:pPr algn="l">
              <a:lnSpc>
                <a:spcPts val="4169"/>
              </a:lnSpc>
            </a:pPr>
            <a:r>
              <a:rPr lang="en-US" sz="2452" b="1" spc="2" dirty="0">
                <a:solidFill>
                  <a:srgbClr val="000000"/>
                </a:solidFill>
                <a:latin typeface="Public Sans 1 Bold" panose="020B0604020202020204" charset="0"/>
                <a:ea typeface="Public Sans 4 Bold"/>
                <a:cs typeface="Public Sans 4 Bold"/>
                <a:sym typeface="Public Sans 4 Bold"/>
              </a:rPr>
              <a:t>You are now the researcher. Your job is to find a media article that allows you to APPLY PRUCOMA.</a:t>
            </a:r>
          </a:p>
          <a:p>
            <a:pPr algn="l">
              <a:lnSpc>
                <a:spcPts val="4169"/>
              </a:lnSpc>
            </a:pPr>
            <a:r>
              <a:rPr lang="en-US" sz="2452" b="1" dirty="0">
                <a:solidFill>
                  <a:srgbClr val="000000"/>
                </a:solidFill>
                <a:latin typeface="Public Sans 1 Bold" panose="020B0604020202020204" charset="0"/>
                <a:ea typeface="Public Sans 4 Bold"/>
                <a:cs typeface="Public Sans 4 Bold"/>
                <a:sym typeface="Public Sans 4 Bold"/>
              </a:rPr>
              <a:t>Suggested search topics:</a:t>
            </a:r>
          </a:p>
          <a:p>
            <a:pPr marL="529572" lvl="1" indent="-264786" algn="l">
              <a:lnSpc>
                <a:spcPts val="4169"/>
              </a:lnSpc>
              <a:buFont typeface="Arial"/>
              <a:buChar char="•"/>
            </a:pPr>
            <a:r>
              <a:rPr lang="en-US" sz="2452" dirty="0">
                <a:solidFill>
                  <a:srgbClr val="000000"/>
                </a:solidFill>
                <a:latin typeface="Public Sans 1 "/>
                <a:ea typeface="Public Sans 4"/>
                <a:cs typeface="Public Sans 4"/>
                <a:sym typeface="Public Sans 4"/>
              </a:rPr>
              <a:t>“immigration Australia community change”</a:t>
            </a:r>
          </a:p>
          <a:p>
            <a:pPr marL="529572" lvl="1" indent="-264786" algn="l">
              <a:lnSpc>
                <a:spcPts val="4169"/>
              </a:lnSpc>
              <a:buFont typeface="Arial"/>
              <a:buChar char="•"/>
            </a:pPr>
            <a:r>
              <a:rPr lang="en-US" sz="2452" dirty="0">
                <a:solidFill>
                  <a:srgbClr val="000000"/>
                </a:solidFill>
                <a:latin typeface="Public Sans 1 "/>
                <a:ea typeface="Public Sans 4"/>
                <a:cs typeface="Public Sans 4"/>
                <a:sym typeface="Public Sans 4"/>
              </a:rPr>
              <a:t>“new migrants suburb Australia”</a:t>
            </a:r>
          </a:p>
          <a:p>
            <a:pPr marL="529572" lvl="1" indent="-264786" algn="l">
              <a:lnSpc>
                <a:spcPts val="4169"/>
              </a:lnSpc>
              <a:buFont typeface="Arial"/>
              <a:buChar char="•"/>
            </a:pPr>
            <a:r>
              <a:rPr lang="en-US" sz="2452" dirty="0">
                <a:solidFill>
                  <a:srgbClr val="000000"/>
                </a:solidFill>
                <a:latin typeface="Public Sans 1 "/>
                <a:ea typeface="Public Sans 4"/>
                <a:cs typeface="Public Sans 4"/>
                <a:sym typeface="Public Sans 4"/>
              </a:rPr>
              <a:t>“cultural diversity </a:t>
            </a:r>
            <a:r>
              <a:rPr lang="en-US" sz="2452" dirty="0" err="1">
                <a:solidFill>
                  <a:srgbClr val="000000"/>
                </a:solidFill>
                <a:latin typeface="Public Sans 1 "/>
                <a:ea typeface="Public Sans 4"/>
                <a:cs typeface="Public Sans 4"/>
                <a:sym typeface="Public Sans 4"/>
              </a:rPr>
              <a:t>neighbourhood</a:t>
            </a:r>
            <a:r>
              <a:rPr lang="en-US" sz="2452" dirty="0">
                <a:solidFill>
                  <a:srgbClr val="000000"/>
                </a:solidFill>
                <a:latin typeface="Public Sans 1 "/>
                <a:ea typeface="Public Sans 4"/>
                <a:cs typeface="Public Sans 4"/>
                <a:sym typeface="Public Sans 4"/>
              </a:rPr>
              <a:t> Australia”</a:t>
            </a:r>
          </a:p>
          <a:p>
            <a:pPr marL="529572" lvl="1" indent="-264786" algn="l">
              <a:lnSpc>
                <a:spcPts val="4169"/>
              </a:lnSpc>
              <a:buFont typeface="Arial"/>
              <a:buChar char="•"/>
            </a:pPr>
            <a:r>
              <a:rPr lang="en-US" sz="2452" dirty="0">
                <a:solidFill>
                  <a:srgbClr val="000000"/>
                </a:solidFill>
                <a:latin typeface="Public Sans 1 "/>
                <a:ea typeface="Public Sans 4"/>
                <a:cs typeface="Public Sans 4"/>
                <a:sym typeface="Public Sans 4"/>
              </a:rPr>
              <a:t>“community concerns population growth Australia”</a:t>
            </a:r>
          </a:p>
          <a:p>
            <a:pPr algn="l">
              <a:lnSpc>
                <a:spcPts val="4169"/>
              </a:lnSpc>
            </a:pPr>
            <a:endParaRPr lang="en-US" sz="2452" dirty="0">
              <a:solidFill>
                <a:srgbClr val="000000"/>
              </a:solidFill>
              <a:latin typeface="Public Sans 1 Bold" panose="020B0604020202020204" charset="0"/>
              <a:ea typeface="Public Sans 4"/>
              <a:cs typeface="Public Sans 4"/>
              <a:sym typeface="Public Sans 4"/>
            </a:endParaRPr>
          </a:p>
          <a:p>
            <a:pPr algn="l">
              <a:lnSpc>
                <a:spcPts val="4169"/>
              </a:lnSpc>
            </a:pPr>
            <a:r>
              <a:rPr lang="en-US" sz="2452" b="1" dirty="0">
                <a:solidFill>
                  <a:srgbClr val="000000"/>
                </a:solidFill>
                <a:latin typeface="Public Sans 1 Bold" panose="020B0604020202020204" charset="0"/>
                <a:ea typeface="Public Sans 4 Bold"/>
                <a:cs typeface="Public Sans 4 Bold"/>
                <a:sym typeface="Public Sans 4 Bold"/>
              </a:rPr>
              <a:t>You must choose an article that:</a:t>
            </a:r>
          </a:p>
          <a:p>
            <a:pPr algn="l">
              <a:lnSpc>
                <a:spcPts val="4169"/>
              </a:lnSpc>
            </a:pPr>
            <a:r>
              <a:rPr lang="en-US" sz="2452" dirty="0">
                <a:solidFill>
                  <a:srgbClr val="000000"/>
                </a:solidFill>
                <a:latin typeface="Public Sans 1 "/>
                <a:ea typeface="Public Sans 4"/>
                <a:cs typeface="Public Sans 4"/>
                <a:sym typeface="Public Sans 4"/>
              </a:rPr>
              <a:t> ✅ Is about a real social issue (not entertainment)</a:t>
            </a:r>
          </a:p>
          <a:p>
            <a:pPr algn="l">
              <a:lnSpc>
                <a:spcPts val="4169"/>
              </a:lnSpc>
            </a:pPr>
            <a:r>
              <a:rPr lang="en-US" sz="2452" dirty="0">
                <a:solidFill>
                  <a:srgbClr val="000000"/>
                </a:solidFill>
                <a:latin typeface="Public Sans 1 "/>
                <a:ea typeface="Public Sans 4"/>
                <a:cs typeface="Public Sans 4"/>
                <a:sym typeface="Public Sans 4"/>
              </a:rPr>
              <a:t> ✅ Includes people or groups being represented</a:t>
            </a:r>
          </a:p>
          <a:p>
            <a:pPr algn="l">
              <a:lnSpc>
                <a:spcPts val="4169"/>
              </a:lnSpc>
            </a:pPr>
            <a:r>
              <a:rPr lang="en-US" sz="2452" dirty="0">
                <a:solidFill>
                  <a:srgbClr val="000000"/>
                </a:solidFill>
                <a:latin typeface="Public Sans 1 "/>
                <a:ea typeface="Public Sans 4"/>
                <a:cs typeface="Public Sans 4"/>
                <a:sym typeface="Public Sans 4"/>
              </a:rPr>
              <a:t> ✅ Has some form of bias or perspective</a:t>
            </a:r>
          </a:p>
          <a:p>
            <a:pPr algn="l">
              <a:lnSpc>
                <a:spcPts val="4169"/>
              </a:lnSpc>
            </a:pPr>
            <a:r>
              <a:rPr lang="en-US" sz="2452" dirty="0">
                <a:solidFill>
                  <a:srgbClr val="000000"/>
                </a:solidFill>
                <a:latin typeface="Public Sans 1 "/>
                <a:ea typeface="Public Sans 4"/>
                <a:cs typeface="Public Sans 4"/>
                <a:sym typeface="Public Sans 4"/>
              </a:rPr>
              <a:t> ✅ Is at least 3-5 paragraphs long</a:t>
            </a:r>
          </a:p>
          <a:p>
            <a:pPr algn="l">
              <a:lnSpc>
                <a:spcPts val="4169"/>
              </a:lnSpc>
            </a:pPr>
            <a:endParaRPr lang="en-US" sz="2452" dirty="0">
              <a:solidFill>
                <a:srgbClr val="000000"/>
              </a:solidFill>
              <a:latin typeface="Public Sans 1 Bold" panose="020B0604020202020204" charset="0"/>
              <a:ea typeface="Public Sans 4"/>
              <a:cs typeface="Public Sans 4"/>
              <a:sym typeface="Public Sans 4"/>
            </a:endParaRPr>
          </a:p>
          <a:p>
            <a:pPr algn="l">
              <a:lnSpc>
                <a:spcPts val="4169"/>
              </a:lnSpc>
            </a:pPr>
            <a:r>
              <a:rPr lang="en-US" sz="2452" b="1" dirty="0">
                <a:solidFill>
                  <a:srgbClr val="000000"/>
                </a:solidFill>
                <a:latin typeface="Public Sans 1 Bold" panose="020B0604020202020204" charset="0"/>
                <a:ea typeface="Public Sans 4 Bold"/>
                <a:cs typeface="Public Sans 4 Bold"/>
                <a:sym typeface="Public Sans 4 Bold"/>
              </a:rPr>
              <a:t> Your challenge:</a:t>
            </a:r>
          </a:p>
          <a:p>
            <a:pPr algn="l">
              <a:lnSpc>
                <a:spcPts val="4169"/>
              </a:lnSpc>
            </a:pPr>
            <a:r>
              <a:rPr lang="en-US" sz="2452" dirty="0">
                <a:solidFill>
                  <a:srgbClr val="000000"/>
                </a:solidFill>
                <a:latin typeface="Public Sans 1 "/>
                <a:ea typeface="Public Sans 4"/>
                <a:cs typeface="Public Sans 4"/>
                <a:sym typeface="Public Sans 4"/>
              </a:rPr>
              <a:t> “Find two articles on the same issue with different perspectives.”</a:t>
            </a:r>
          </a:p>
          <a:p>
            <a:pPr algn="l">
              <a:lnSpc>
                <a:spcPts val="4169"/>
              </a:lnSpc>
            </a:pPr>
            <a:endParaRPr lang="en-US" sz="2452" dirty="0">
              <a:solidFill>
                <a:srgbClr val="000000"/>
              </a:solidFill>
              <a:latin typeface="Public Sans 4"/>
              <a:ea typeface="Public Sans 4"/>
              <a:cs typeface="Public Sans 4"/>
              <a:sym typeface="Public Sans 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5867" y="4229100"/>
            <a:ext cx="14836266" cy="681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 dirty="0">
                <a:solidFill>
                  <a:srgbClr val="000000"/>
                </a:solidFill>
                <a:latin typeface="Public Sans 4 Bold"/>
                <a:ea typeface="Public Sans 4 Bold"/>
                <a:cs typeface="Public Sans 4 Bold"/>
                <a:sym typeface="Public Sans 4 Bold"/>
              </a:rPr>
              <a:t>“Anyone can read an article. Critical thinkers question it.”</a:t>
            </a:r>
          </a:p>
        </p:txBody>
      </p:sp>
      <p:sp>
        <p:nvSpPr>
          <p:cNvPr id="3" name="Freeform 3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934396" y="-6636"/>
            <a:ext cx="3817440" cy="8338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OPEN IN DESKTOP APP</a:t>
            </a:r>
          </a:p>
          <a:p>
            <a:pPr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This will enable full functionality of the template.</a:t>
            </a:r>
          </a:p>
          <a:p>
            <a:pPr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CHOOSE A SLIDE STYLE FROM 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Home tab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New Slide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Choose layout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If layout goes awry, select Reset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TEXT</a:t>
            </a:r>
          </a:p>
          <a:p>
            <a:pPr marL="217170" lvl="1" indent="-108585"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There are 5 levels of formatted text available.</a:t>
            </a:r>
          </a:p>
          <a:p>
            <a:pPr marL="217170" lvl="1" indent="-108585"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Please move between text  levels using the increase/decrease button on the menu above.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CHANGE SLIDE BACKGROUND/COLOUR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Design Menu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Format Background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Select colour from palette OR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Picture or Texture Fill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Find image 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REPLACE IMAGE IN SHAPE OR ON PAGE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Right click on image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Change Picture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Select your image</a:t>
            </a:r>
          </a:p>
          <a:p>
            <a:pPr marL="217170" lvl="1" indent="-108585" algn="l">
              <a:lnSpc>
                <a:spcPts val="1439"/>
              </a:lnSpc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OR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Delete the image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Click on icon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Find the new image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TO REPOSITION IMAGE WITHIN SHAPE 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Click on image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Picture Format menu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Click on Crop button dropdown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To fit the whole image inside select FIT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To use only a portion select FILL then crop, move or resize image to show properly within shape.</a:t>
            </a:r>
          </a:p>
          <a:p>
            <a:pPr marL="217170" lvl="1" indent="-108585" algn="l">
              <a:lnSpc>
                <a:spcPts val="1439"/>
              </a:lnSpc>
            </a:pPr>
            <a:endParaRPr lang="en-US" sz="1200">
              <a:solidFill>
                <a:srgbClr val="A6A6A6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marL="217170" lvl="1" indent="-108585" algn="l">
              <a:lnSpc>
                <a:spcPts val="1439"/>
              </a:lnSpc>
            </a:pPr>
            <a:r>
              <a:rPr lang="en-US" sz="1200" b="1">
                <a:solidFill>
                  <a:srgbClr val="A6A6A6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ADD/CHANGE FOOTER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Insert Menu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Header &amp; Footer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Tick to activate/Untick to remove</a:t>
            </a:r>
          </a:p>
          <a:p>
            <a:pPr marL="217170" lvl="1" indent="-108585" algn="l">
              <a:lnSpc>
                <a:spcPts val="1439"/>
              </a:lnSpc>
              <a:buAutoNum type="arabicPeriod"/>
            </a:pPr>
            <a:r>
              <a:rPr lang="en-US" sz="1200">
                <a:solidFill>
                  <a:srgbClr val="A6A6A6"/>
                </a:solidFill>
                <a:latin typeface="Arial MT Pro"/>
                <a:ea typeface="Arial MT Pro"/>
                <a:cs typeface="Arial MT Pro"/>
                <a:sym typeface="Arial MT Pro"/>
              </a:rPr>
              <a:t>Change text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3934396" y="2524425"/>
            <a:ext cx="949458" cy="323442"/>
            <a:chOff x="0" y="0"/>
            <a:chExt cx="1265944" cy="4312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5936" cy="431292"/>
            </a:xfrm>
            <a:custGeom>
              <a:avLst/>
              <a:gdLst/>
              <a:ahLst/>
              <a:cxnLst/>
              <a:rect l="l" t="t" r="r" b="b"/>
              <a:pathLst>
                <a:path w="1265936" h="431292">
                  <a:moveTo>
                    <a:pt x="0" y="0"/>
                  </a:moveTo>
                  <a:lnTo>
                    <a:pt x="1265936" y="0"/>
                  </a:lnTo>
                  <a:lnTo>
                    <a:pt x="1265936" y="431292"/>
                  </a:lnTo>
                  <a:lnTo>
                    <a:pt x="0" y="431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3780002" cy="10287000"/>
            <a:chOff x="0" y="0"/>
            <a:chExt cx="5040002" cy="13716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39995" cy="13716000"/>
            </a:xfrm>
            <a:custGeom>
              <a:avLst/>
              <a:gdLst/>
              <a:ahLst/>
              <a:cxnLst/>
              <a:rect l="l" t="t" r="r" b="b"/>
              <a:pathLst>
                <a:path w="5039995" h="13716000">
                  <a:moveTo>
                    <a:pt x="0" y="0"/>
                  </a:moveTo>
                  <a:lnTo>
                    <a:pt x="5039995" y="0"/>
                  </a:lnTo>
                  <a:lnTo>
                    <a:pt x="5039995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7153A"/>
            </a:solid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393775" y="1292613"/>
            <a:ext cx="8253661" cy="85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b="1">
                <a:solidFill>
                  <a:srgbClr val="000000"/>
                </a:solidFill>
                <a:latin typeface="Public Sans 1 Bold"/>
                <a:ea typeface="Public Sans 1 Bold"/>
                <a:cs typeface="Public Sans 1 Bold"/>
                <a:sym typeface="Public Sans 1 Bold"/>
              </a:rPr>
              <a:t>Additional Resources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08075" y="2299364"/>
            <a:ext cx="12779925" cy="743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</a:pPr>
            <a:endParaRPr dirty="0"/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 u="sng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  <a:hlinkClick r:id="rId4" tooltip="https://racismnoway.com.au"/>
              </a:rPr>
              <a:t>Racism. No Way!</a:t>
            </a:r>
            <a:r>
              <a:rPr lang="en-US" sz="2700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  -is a national anti-racism education website that is managed by the NSW Department of Education on behalf of all Australian schools. The content aims to assist teachers to deliver anti-racism education within the school environment.</a:t>
            </a:r>
          </a:p>
          <a:p>
            <a:pPr algn="l">
              <a:lnSpc>
                <a:spcPts val="3240"/>
              </a:lnSpc>
            </a:pPr>
            <a:endParaRPr lang="en-US" sz="2700" dirty="0">
              <a:solidFill>
                <a:srgbClr val="000000"/>
              </a:solidFill>
              <a:latin typeface="Public Sans 1"/>
              <a:ea typeface="Public Sans 1"/>
              <a:cs typeface="Public Sans 1"/>
              <a:sym typeface="Public Sans 1"/>
            </a:endParaRP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 u="sng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  <a:hlinkClick r:id="rId5" tooltip="https://humanrights.gov.au/our-work/campaigns/race/theres-nothing-casual-about-racism"/>
              </a:rPr>
              <a:t>Australian Human Rights Commission</a:t>
            </a:r>
            <a:r>
              <a:rPr lang="en-US" sz="2700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  - a collection of resources that work to promote and protect human rights in Australia</a:t>
            </a:r>
          </a:p>
          <a:p>
            <a:pPr algn="l">
              <a:lnSpc>
                <a:spcPts val="3240"/>
              </a:lnSpc>
            </a:pPr>
            <a:r>
              <a:rPr lang="en-US" sz="2700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        </a:t>
            </a:r>
            <a:r>
              <a:rPr lang="en-US" sz="2700" u="sng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  <a:hlinkClick r:id="rId5" tooltip="https://humanrights.gov.au/our-work/campaigns/race/theres-nothing-casual-about-racism"/>
              </a:rPr>
              <a:t>Anti Racism Campaign -There’s nothing casual about racism</a:t>
            </a:r>
          </a:p>
          <a:p>
            <a:pPr algn="l">
              <a:lnSpc>
                <a:spcPts val="3240"/>
              </a:lnSpc>
            </a:pPr>
            <a:r>
              <a:rPr lang="en-US" sz="2700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        </a:t>
            </a:r>
            <a:r>
              <a:rPr lang="en-US" sz="2700" u="sng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  <a:hlinkClick r:id="rId6" tooltip="https://humanrights.gov.au/know-your-rights/rights-of-individuals/race-discrimination"/>
              </a:rPr>
              <a:t>Race Discrimination</a:t>
            </a:r>
          </a:p>
          <a:p>
            <a:pPr algn="l">
              <a:lnSpc>
                <a:spcPts val="3240"/>
              </a:lnSpc>
            </a:pPr>
            <a:endParaRPr lang="en-US" sz="2700" u="sng" dirty="0">
              <a:solidFill>
                <a:srgbClr val="000000"/>
              </a:solidFill>
              <a:latin typeface="Public Sans 1"/>
              <a:ea typeface="Public Sans 1"/>
              <a:cs typeface="Public Sans 1"/>
              <a:sym typeface="Public Sans 1"/>
              <a:hlinkClick r:id="rId6" tooltip="https://humanrights.gov.au/know-your-rights/rights-of-individuals/race-discrimination"/>
            </a:endParaRPr>
          </a:p>
          <a:p>
            <a:pPr marL="582930" lvl="1" indent="-291465" algn="l">
              <a:lnSpc>
                <a:spcPts val="3240"/>
              </a:lnSpc>
              <a:spcBef>
                <a:spcPct val="0"/>
              </a:spcBef>
              <a:buFont typeface="Arial"/>
              <a:buChar char="•"/>
            </a:pPr>
            <a:r>
              <a:rPr lang="en-US" sz="2700" u="sng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  <a:hlinkClick r:id="rId7" tooltip="https://www.abc.net.au/education/media-literacy"/>
              </a:rPr>
              <a:t>ABC Education Media Literacy resources</a:t>
            </a:r>
            <a:r>
              <a:rPr lang="en-US" sz="2700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 - a collection of vies and resources designed to teach young people about media literacy, fake news, fact checking an critical thinking.</a:t>
            </a:r>
          </a:p>
          <a:p>
            <a:pPr algn="l">
              <a:lnSpc>
                <a:spcPts val="3240"/>
              </a:lnSpc>
              <a:spcBef>
                <a:spcPct val="0"/>
              </a:spcBef>
            </a:pPr>
            <a:endParaRPr lang="en-US" sz="2700" dirty="0">
              <a:solidFill>
                <a:srgbClr val="000000"/>
              </a:solidFill>
              <a:latin typeface="Public Sans 1"/>
              <a:ea typeface="Public Sans 1"/>
              <a:cs typeface="Public Sans 1"/>
              <a:sym typeface="Public Sans 1"/>
            </a:endParaRP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 </a:t>
            </a:r>
            <a:r>
              <a:rPr lang="en-US" sz="2700" u="sng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  <a:hlinkClick r:id="rId8" tooltip="https://shareverified.com/pledge-to-pause/"/>
              </a:rPr>
              <a:t>#Pledge to Pause</a:t>
            </a:r>
            <a:r>
              <a:rPr lang="en-US" sz="2700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 - Verified is a </a:t>
            </a:r>
            <a:r>
              <a:rPr lang="en-US" sz="2700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  <a:hlinkClick r:id="rId9" tooltip="https://www.un.org/en/"/>
              </a:rPr>
              <a:t>United Nations</a:t>
            </a:r>
            <a:r>
              <a:rPr lang="en-US" sz="2700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 initiative, in collaboration with </a:t>
            </a:r>
            <a:r>
              <a:rPr lang="en-US" sz="2700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  <a:hlinkClick r:id="rId10" tooltip="https://purpose.com"/>
              </a:rPr>
              <a:t>Purpose</a:t>
            </a:r>
            <a:r>
              <a:rPr lang="en-US" sz="2700" dirty="0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, to cut through the noise around global crises and deliver critical fact-based advice and information.</a:t>
            </a:r>
          </a:p>
        </p:txBody>
      </p:sp>
      <p:sp>
        <p:nvSpPr>
          <p:cNvPr id="9" name="Freeform 9"/>
          <p:cNvSpPr/>
          <p:nvPr/>
        </p:nvSpPr>
        <p:spPr>
          <a:xfrm>
            <a:off x="13346150" y="0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3"/>
                </a:lnTo>
                <a:lnTo>
                  <a:pt x="0" y="1235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0" name="Group 10"/>
          <p:cNvGrpSpPr/>
          <p:nvPr/>
        </p:nvGrpSpPr>
        <p:grpSpPr>
          <a:xfrm>
            <a:off x="0" y="21939"/>
            <a:ext cx="5393775" cy="10287000"/>
            <a:chOff x="0" y="0"/>
            <a:chExt cx="531465" cy="1013610"/>
          </a:xfrm>
        </p:grpSpPr>
        <p:sp>
          <p:nvSpPr>
            <p:cNvPr id="11" name="Freeform 11">
              <a:hlinkClick r:id="rId12" tooltip="https://canva.link/qiaxax93i4x81yx"/>
            </p:cNvPr>
            <p:cNvSpPr/>
            <p:nvPr/>
          </p:nvSpPr>
          <p:spPr>
            <a:xfrm>
              <a:off x="0" y="0"/>
              <a:ext cx="531465" cy="1013610"/>
            </a:xfrm>
            <a:custGeom>
              <a:avLst/>
              <a:gdLst/>
              <a:ahLst/>
              <a:cxnLst/>
              <a:rect l="l" t="t" r="r" b="b"/>
              <a:pathLst>
                <a:path w="531465" h="1013610">
                  <a:moveTo>
                    <a:pt x="33013" y="0"/>
                  </a:moveTo>
                  <a:lnTo>
                    <a:pt x="498452" y="0"/>
                  </a:lnTo>
                  <a:cubicBezTo>
                    <a:pt x="516685" y="0"/>
                    <a:pt x="531465" y="14780"/>
                    <a:pt x="531465" y="33013"/>
                  </a:cubicBezTo>
                  <a:lnTo>
                    <a:pt x="531465" y="980597"/>
                  </a:lnTo>
                  <a:cubicBezTo>
                    <a:pt x="531465" y="989352"/>
                    <a:pt x="527987" y="997749"/>
                    <a:pt x="521796" y="1003940"/>
                  </a:cubicBezTo>
                  <a:cubicBezTo>
                    <a:pt x="515605" y="1010132"/>
                    <a:pt x="507208" y="1013610"/>
                    <a:pt x="498452" y="1013610"/>
                  </a:cubicBezTo>
                  <a:lnTo>
                    <a:pt x="33013" y="1013610"/>
                  </a:lnTo>
                  <a:cubicBezTo>
                    <a:pt x="24257" y="1013610"/>
                    <a:pt x="15860" y="1010132"/>
                    <a:pt x="9669" y="1003940"/>
                  </a:cubicBezTo>
                  <a:cubicBezTo>
                    <a:pt x="3478" y="997749"/>
                    <a:pt x="0" y="989352"/>
                    <a:pt x="0" y="980597"/>
                  </a:cubicBezTo>
                  <a:lnTo>
                    <a:pt x="0" y="33013"/>
                  </a:lnTo>
                  <a:cubicBezTo>
                    <a:pt x="0" y="24257"/>
                    <a:pt x="3478" y="15860"/>
                    <a:pt x="9669" y="9669"/>
                  </a:cubicBezTo>
                  <a:cubicBezTo>
                    <a:pt x="15860" y="3478"/>
                    <a:pt x="24257" y="0"/>
                    <a:pt x="33013" y="0"/>
                  </a:cubicBezTo>
                  <a:close/>
                </a:path>
              </a:pathLst>
            </a:custGeom>
            <a:blipFill>
              <a:blip r:embed="rId13"/>
              <a:stretch>
                <a:fillRect l="-45359" r="-4535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020" y="462104"/>
            <a:ext cx="12843339" cy="1999827"/>
            <a:chOff x="0" y="0"/>
            <a:chExt cx="3382608" cy="5267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82608" cy="526703"/>
            </a:xfrm>
            <a:custGeom>
              <a:avLst/>
              <a:gdLst/>
              <a:ahLst/>
              <a:cxnLst/>
              <a:rect l="l" t="t" r="r" b="b"/>
              <a:pathLst>
                <a:path w="3382608" h="526703">
                  <a:moveTo>
                    <a:pt x="6028" y="0"/>
                  </a:moveTo>
                  <a:lnTo>
                    <a:pt x="3376580" y="0"/>
                  </a:lnTo>
                  <a:cubicBezTo>
                    <a:pt x="3378179" y="0"/>
                    <a:pt x="3379712" y="635"/>
                    <a:pt x="3380842" y="1766"/>
                  </a:cubicBezTo>
                  <a:cubicBezTo>
                    <a:pt x="3381973" y="2896"/>
                    <a:pt x="3382608" y="4429"/>
                    <a:pt x="3382608" y="6028"/>
                  </a:cubicBezTo>
                  <a:lnTo>
                    <a:pt x="3382608" y="520675"/>
                  </a:lnTo>
                  <a:cubicBezTo>
                    <a:pt x="3382608" y="524005"/>
                    <a:pt x="3379909" y="526703"/>
                    <a:pt x="3376580" y="526703"/>
                  </a:cubicBezTo>
                  <a:lnTo>
                    <a:pt x="6028" y="526703"/>
                  </a:lnTo>
                  <a:cubicBezTo>
                    <a:pt x="2699" y="526703"/>
                    <a:pt x="0" y="524005"/>
                    <a:pt x="0" y="520675"/>
                  </a:cubicBezTo>
                  <a:lnTo>
                    <a:pt x="0" y="6028"/>
                  </a:lnTo>
                  <a:cubicBezTo>
                    <a:pt x="0" y="2699"/>
                    <a:pt x="2699" y="0"/>
                    <a:pt x="6028" y="0"/>
                  </a:cubicBezTo>
                  <a:close/>
                </a:path>
              </a:pathLst>
            </a:custGeom>
            <a:solidFill>
              <a:srgbClr val="F5F5F5"/>
            </a:solidFill>
            <a:ln w="38100" cap="sq">
              <a:solidFill>
                <a:srgbClr val="00004D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382608" cy="6124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13813" y="953815"/>
            <a:ext cx="12416009" cy="117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1"/>
              </a:lnSpc>
            </a:pPr>
            <a:r>
              <a:rPr lang="en-US" sz="8799" b="1">
                <a:solidFill>
                  <a:srgbClr val="00004D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Stereotypical Images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889481" y="6454090"/>
            <a:ext cx="5029573" cy="3522835"/>
            <a:chOff x="0" y="0"/>
            <a:chExt cx="764827" cy="5357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64827" cy="535703"/>
            </a:xfrm>
            <a:custGeom>
              <a:avLst/>
              <a:gdLst/>
              <a:ahLst/>
              <a:cxnLst/>
              <a:rect l="l" t="t" r="r" b="b"/>
              <a:pathLst>
                <a:path w="764827" h="535703">
                  <a:moveTo>
                    <a:pt x="35403" y="0"/>
                  </a:moveTo>
                  <a:lnTo>
                    <a:pt x="729423" y="0"/>
                  </a:lnTo>
                  <a:cubicBezTo>
                    <a:pt x="738813" y="0"/>
                    <a:pt x="747818" y="3730"/>
                    <a:pt x="754457" y="10369"/>
                  </a:cubicBezTo>
                  <a:cubicBezTo>
                    <a:pt x="761097" y="17009"/>
                    <a:pt x="764827" y="26014"/>
                    <a:pt x="764827" y="35403"/>
                  </a:cubicBezTo>
                  <a:lnTo>
                    <a:pt x="764827" y="500300"/>
                  </a:lnTo>
                  <a:cubicBezTo>
                    <a:pt x="764827" y="509689"/>
                    <a:pt x="761097" y="518694"/>
                    <a:pt x="754457" y="525334"/>
                  </a:cubicBezTo>
                  <a:cubicBezTo>
                    <a:pt x="747818" y="531973"/>
                    <a:pt x="738813" y="535703"/>
                    <a:pt x="729423" y="535703"/>
                  </a:cubicBezTo>
                  <a:lnTo>
                    <a:pt x="35403" y="535703"/>
                  </a:lnTo>
                  <a:cubicBezTo>
                    <a:pt x="26014" y="535703"/>
                    <a:pt x="17009" y="531973"/>
                    <a:pt x="10369" y="525334"/>
                  </a:cubicBezTo>
                  <a:cubicBezTo>
                    <a:pt x="3730" y="518694"/>
                    <a:pt x="0" y="509689"/>
                    <a:pt x="0" y="500300"/>
                  </a:cubicBezTo>
                  <a:lnTo>
                    <a:pt x="0" y="35403"/>
                  </a:lnTo>
                  <a:cubicBezTo>
                    <a:pt x="0" y="26014"/>
                    <a:pt x="3730" y="17009"/>
                    <a:pt x="10369" y="10369"/>
                  </a:cubicBezTo>
                  <a:cubicBezTo>
                    <a:pt x="17009" y="3730"/>
                    <a:pt x="26014" y="0"/>
                    <a:pt x="35403" y="0"/>
                  </a:cubicBezTo>
                  <a:close/>
                </a:path>
              </a:pathLst>
            </a:custGeom>
            <a:blipFill>
              <a:blip r:embed="rId3"/>
              <a:stretch>
                <a:fillRect l="-83215" r="-89487" b="-5172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889481" y="2531535"/>
            <a:ext cx="5029573" cy="3522835"/>
            <a:chOff x="0" y="0"/>
            <a:chExt cx="764827" cy="5357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64827" cy="535703"/>
            </a:xfrm>
            <a:custGeom>
              <a:avLst/>
              <a:gdLst/>
              <a:ahLst/>
              <a:cxnLst/>
              <a:rect l="l" t="t" r="r" b="b"/>
              <a:pathLst>
                <a:path w="764827" h="535703">
                  <a:moveTo>
                    <a:pt x="35403" y="0"/>
                  </a:moveTo>
                  <a:lnTo>
                    <a:pt x="729423" y="0"/>
                  </a:lnTo>
                  <a:cubicBezTo>
                    <a:pt x="738813" y="0"/>
                    <a:pt x="747818" y="3730"/>
                    <a:pt x="754457" y="10369"/>
                  </a:cubicBezTo>
                  <a:cubicBezTo>
                    <a:pt x="761097" y="17009"/>
                    <a:pt x="764827" y="26014"/>
                    <a:pt x="764827" y="35403"/>
                  </a:cubicBezTo>
                  <a:lnTo>
                    <a:pt x="764827" y="500300"/>
                  </a:lnTo>
                  <a:cubicBezTo>
                    <a:pt x="764827" y="509689"/>
                    <a:pt x="761097" y="518694"/>
                    <a:pt x="754457" y="525334"/>
                  </a:cubicBezTo>
                  <a:cubicBezTo>
                    <a:pt x="747818" y="531973"/>
                    <a:pt x="738813" y="535703"/>
                    <a:pt x="729423" y="535703"/>
                  </a:cubicBezTo>
                  <a:lnTo>
                    <a:pt x="35403" y="535703"/>
                  </a:lnTo>
                  <a:cubicBezTo>
                    <a:pt x="26014" y="535703"/>
                    <a:pt x="17009" y="531973"/>
                    <a:pt x="10369" y="525334"/>
                  </a:cubicBezTo>
                  <a:cubicBezTo>
                    <a:pt x="3730" y="518694"/>
                    <a:pt x="0" y="509689"/>
                    <a:pt x="0" y="500300"/>
                  </a:cubicBezTo>
                  <a:lnTo>
                    <a:pt x="0" y="35403"/>
                  </a:lnTo>
                  <a:cubicBezTo>
                    <a:pt x="0" y="26014"/>
                    <a:pt x="3730" y="17009"/>
                    <a:pt x="10369" y="10369"/>
                  </a:cubicBezTo>
                  <a:cubicBezTo>
                    <a:pt x="17009" y="3730"/>
                    <a:pt x="26014" y="0"/>
                    <a:pt x="35403" y="0"/>
                  </a:cubicBezTo>
                  <a:close/>
                </a:path>
              </a:pathLst>
            </a:custGeom>
            <a:blipFill>
              <a:blip r:embed="rId3"/>
              <a:stretch>
                <a:fillRect l="-83215" r="-89487" b="-5172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884850" y="2531535"/>
            <a:ext cx="5029573" cy="3522835"/>
            <a:chOff x="0" y="0"/>
            <a:chExt cx="764827" cy="53570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64827" cy="535703"/>
            </a:xfrm>
            <a:custGeom>
              <a:avLst/>
              <a:gdLst/>
              <a:ahLst/>
              <a:cxnLst/>
              <a:rect l="l" t="t" r="r" b="b"/>
              <a:pathLst>
                <a:path w="764827" h="535703">
                  <a:moveTo>
                    <a:pt x="35403" y="0"/>
                  </a:moveTo>
                  <a:lnTo>
                    <a:pt x="729423" y="0"/>
                  </a:lnTo>
                  <a:cubicBezTo>
                    <a:pt x="738813" y="0"/>
                    <a:pt x="747818" y="3730"/>
                    <a:pt x="754457" y="10369"/>
                  </a:cubicBezTo>
                  <a:cubicBezTo>
                    <a:pt x="761097" y="17009"/>
                    <a:pt x="764827" y="26014"/>
                    <a:pt x="764827" y="35403"/>
                  </a:cubicBezTo>
                  <a:lnTo>
                    <a:pt x="764827" y="500300"/>
                  </a:lnTo>
                  <a:cubicBezTo>
                    <a:pt x="764827" y="509689"/>
                    <a:pt x="761097" y="518694"/>
                    <a:pt x="754457" y="525334"/>
                  </a:cubicBezTo>
                  <a:cubicBezTo>
                    <a:pt x="747818" y="531973"/>
                    <a:pt x="738813" y="535703"/>
                    <a:pt x="729423" y="535703"/>
                  </a:cubicBezTo>
                  <a:lnTo>
                    <a:pt x="35403" y="535703"/>
                  </a:lnTo>
                  <a:cubicBezTo>
                    <a:pt x="26014" y="535703"/>
                    <a:pt x="17009" y="531973"/>
                    <a:pt x="10369" y="525334"/>
                  </a:cubicBezTo>
                  <a:cubicBezTo>
                    <a:pt x="3730" y="518694"/>
                    <a:pt x="0" y="509689"/>
                    <a:pt x="0" y="500300"/>
                  </a:cubicBezTo>
                  <a:lnTo>
                    <a:pt x="0" y="35403"/>
                  </a:lnTo>
                  <a:cubicBezTo>
                    <a:pt x="0" y="26014"/>
                    <a:pt x="3730" y="17009"/>
                    <a:pt x="10369" y="10369"/>
                  </a:cubicBezTo>
                  <a:cubicBezTo>
                    <a:pt x="17009" y="3730"/>
                    <a:pt x="26014" y="0"/>
                    <a:pt x="35403" y="0"/>
                  </a:cubicBezTo>
                  <a:close/>
                </a:path>
              </a:pathLst>
            </a:custGeom>
            <a:blipFill>
              <a:blip r:embed="rId3"/>
              <a:stretch>
                <a:fillRect l="-83215" r="-89487" b="-5172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884850" y="6454090"/>
            <a:ext cx="5029573" cy="3522835"/>
            <a:chOff x="0" y="0"/>
            <a:chExt cx="764827" cy="53570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64827" cy="535703"/>
            </a:xfrm>
            <a:custGeom>
              <a:avLst/>
              <a:gdLst/>
              <a:ahLst/>
              <a:cxnLst/>
              <a:rect l="l" t="t" r="r" b="b"/>
              <a:pathLst>
                <a:path w="764827" h="535703">
                  <a:moveTo>
                    <a:pt x="35403" y="0"/>
                  </a:moveTo>
                  <a:lnTo>
                    <a:pt x="729423" y="0"/>
                  </a:lnTo>
                  <a:cubicBezTo>
                    <a:pt x="738813" y="0"/>
                    <a:pt x="747818" y="3730"/>
                    <a:pt x="754457" y="10369"/>
                  </a:cubicBezTo>
                  <a:cubicBezTo>
                    <a:pt x="761097" y="17009"/>
                    <a:pt x="764827" y="26014"/>
                    <a:pt x="764827" y="35403"/>
                  </a:cubicBezTo>
                  <a:lnTo>
                    <a:pt x="764827" y="500300"/>
                  </a:lnTo>
                  <a:cubicBezTo>
                    <a:pt x="764827" y="509689"/>
                    <a:pt x="761097" y="518694"/>
                    <a:pt x="754457" y="525334"/>
                  </a:cubicBezTo>
                  <a:cubicBezTo>
                    <a:pt x="747818" y="531973"/>
                    <a:pt x="738813" y="535703"/>
                    <a:pt x="729423" y="535703"/>
                  </a:cubicBezTo>
                  <a:lnTo>
                    <a:pt x="35403" y="535703"/>
                  </a:lnTo>
                  <a:cubicBezTo>
                    <a:pt x="26014" y="535703"/>
                    <a:pt x="17009" y="531973"/>
                    <a:pt x="10369" y="525334"/>
                  </a:cubicBezTo>
                  <a:cubicBezTo>
                    <a:pt x="3730" y="518694"/>
                    <a:pt x="0" y="509689"/>
                    <a:pt x="0" y="500300"/>
                  </a:cubicBezTo>
                  <a:lnTo>
                    <a:pt x="0" y="35403"/>
                  </a:lnTo>
                  <a:cubicBezTo>
                    <a:pt x="0" y="26014"/>
                    <a:pt x="3730" y="17009"/>
                    <a:pt x="10369" y="10369"/>
                  </a:cubicBezTo>
                  <a:cubicBezTo>
                    <a:pt x="17009" y="3730"/>
                    <a:pt x="26014" y="0"/>
                    <a:pt x="35403" y="0"/>
                  </a:cubicBezTo>
                  <a:close/>
                </a:path>
              </a:pathLst>
            </a:custGeom>
            <a:blipFill>
              <a:blip r:embed="rId3"/>
              <a:stretch>
                <a:fillRect l="-83215" r="-89487" b="-5172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3813" y="6584168"/>
            <a:ext cx="5029573" cy="3522835"/>
            <a:chOff x="0" y="0"/>
            <a:chExt cx="764827" cy="5357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64827" cy="535703"/>
            </a:xfrm>
            <a:custGeom>
              <a:avLst/>
              <a:gdLst/>
              <a:ahLst/>
              <a:cxnLst/>
              <a:rect l="l" t="t" r="r" b="b"/>
              <a:pathLst>
                <a:path w="764827" h="535703">
                  <a:moveTo>
                    <a:pt x="35403" y="0"/>
                  </a:moveTo>
                  <a:lnTo>
                    <a:pt x="729423" y="0"/>
                  </a:lnTo>
                  <a:cubicBezTo>
                    <a:pt x="738813" y="0"/>
                    <a:pt x="747818" y="3730"/>
                    <a:pt x="754457" y="10369"/>
                  </a:cubicBezTo>
                  <a:cubicBezTo>
                    <a:pt x="761097" y="17009"/>
                    <a:pt x="764827" y="26014"/>
                    <a:pt x="764827" y="35403"/>
                  </a:cubicBezTo>
                  <a:lnTo>
                    <a:pt x="764827" y="500300"/>
                  </a:lnTo>
                  <a:cubicBezTo>
                    <a:pt x="764827" y="509689"/>
                    <a:pt x="761097" y="518694"/>
                    <a:pt x="754457" y="525334"/>
                  </a:cubicBezTo>
                  <a:cubicBezTo>
                    <a:pt x="747818" y="531973"/>
                    <a:pt x="738813" y="535703"/>
                    <a:pt x="729423" y="535703"/>
                  </a:cubicBezTo>
                  <a:lnTo>
                    <a:pt x="35403" y="535703"/>
                  </a:lnTo>
                  <a:cubicBezTo>
                    <a:pt x="26014" y="535703"/>
                    <a:pt x="17009" y="531973"/>
                    <a:pt x="10369" y="525334"/>
                  </a:cubicBezTo>
                  <a:cubicBezTo>
                    <a:pt x="3730" y="518694"/>
                    <a:pt x="0" y="509689"/>
                    <a:pt x="0" y="500300"/>
                  </a:cubicBezTo>
                  <a:lnTo>
                    <a:pt x="0" y="35403"/>
                  </a:lnTo>
                  <a:cubicBezTo>
                    <a:pt x="0" y="26014"/>
                    <a:pt x="3730" y="17009"/>
                    <a:pt x="10369" y="10369"/>
                  </a:cubicBezTo>
                  <a:cubicBezTo>
                    <a:pt x="17009" y="3730"/>
                    <a:pt x="26014" y="0"/>
                    <a:pt x="35403" y="0"/>
                  </a:cubicBezTo>
                  <a:close/>
                </a:path>
              </a:pathLst>
            </a:custGeom>
            <a:blipFill>
              <a:blip r:embed="rId3"/>
              <a:stretch>
                <a:fillRect l="-83215" r="-89487" b="-5172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3346150" y="-15562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3"/>
                </a:lnTo>
                <a:lnTo>
                  <a:pt x="0" y="1235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7" name="Group 17"/>
          <p:cNvGrpSpPr/>
          <p:nvPr/>
        </p:nvGrpSpPr>
        <p:grpSpPr>
          <a:xfrm>
            <a:off x="313813" y="2531535"/>
            <a:ext cx="5029573" cy="3522835"/>
            <a:chOff x="0" y="0"/>
            <a:chExt cx="764827" cy="53570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64827" cy="535703"/>
            </a:xfrm>
            <a:custGeom>
              <a:avLst/>
              <a:gdLst/>
              <a:ahLst/>
              <a:cxnLst/>
              <a:rect l="l" t="t" r="r" b="b"/>
              <a:pathLst>
                <a:path w="764827" h="535703">
                  <a:moveTo>
                    <a:pt x="35403" y="0"/>
                  </a:moveTo>
                  <a:lnTo>
                    <a:pt x="729423" y="0"/>
                  </a:lnTo>
                  <a:cubicBezTo>
                    <a:pt x="738813" y="0"/>
                    <a:pt x="747818" y="3730"/>
                    <a:pt x="754457" y="10369"/>
                  </a:cubicBezTo>
                  <a:cubicBezTo>
                    <a:pt x="761097" y="17009"/>
                    <a:pt x="764827" y="26014"/>
                    <a:pt x="764827" y="35403"/>
                  </a:cubicBezTo>
                  <a:lnTo>
                    <a:pt x="764827" y="500300"/>
                  </a:lnTo>
                  <a:cubicBezTo>
                    <a:pt x="764827" y="509689"/>
                    <a:pt x="761097" y="518694"/>
                    <a:pt x="754457" y="525334"/>
                  </a:cubicBezTo>
                  <a:cubicBezTo>
                    <a:pt x="747818" y="531973"/>
                    <a:pt x="738813" y="535703"/>
                    <a:pt x="729423" y="535703"/>
                  </a:cubicBezTo>
                  <a:lnTo>
                    <a:pt x="35403" y="535703"/>
                  </a:lnTo>
                  <a:cubicBezTo>
                    <a:pt x="26014" y="535703"/>
                    <a:pt x="17009" y="531973"/>
                    <a:pt x="10369" y="525334"/>
                  </a:cubicBezTo>
                  <a:cubicBezTo>
                    <a:pt x="3730" y="518694"/>
                    <a:pt x="0" y="509689"/>
                    <a:pt x="0" y="500300"/>
                  </a:cubicBezTo>
                  <a:lnTo>
                    <a:pt x="0" y="35403"/>
                  </a:lnTo>
                  <a:cubicBezTo>
                    <a:pt x="0" y="26014"/>
                    <a:pt x="3730" y="17009"/>
                    <a:pt x="10369" y="10369"/>
                  </a:cubicBezTo>
                  <a:cubicBezTo>
                    <a:pt x="17009" y="3730"/>
                    <a:pt x="26014" y="0"/>
                    <a:pt x="35403" y="0"/>
                  </a:cubicBezTo>
                  <a:close/>
                </a:path>
              </a:pathLst>
            </a:custGeom>
            <a:blipFill>
              <a:blip r:embed="rId3"/>
              <a:stretch>
                <a:fillRect l="-83215" r="-89487" b="-5172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951186"/>
            <a:ext cx="4661654" cy="4480552"/>
            <a:chOff x="0" y="0"/>
            <a:chExt cx="1227761" cy="11800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27761" cy="1180063"/>
            </a:xfrm>
            <a:custGeom>
              <a:avLst/>
              <a:gdLst/>
              <a:ahLst/>
              <a:cxnLst/>
              <a:rect l="l" t="t" r="r" b="b"/>
              <a:pathLst>
                <a:path w="1227761" h="1180063">
                  <a:moveTo>
                    <a:pt x="16608" y="0"/>
                  </a:moveTo>
                  <a:lnTo>
                    <a:pt x="1211153" y="0"/>
                  </a:lnTo>
                  <a:cubicBezTo>
                    <a:pt x="1215558" y="0"/>
                    <a:pt x="1219782" y="1750"/>
                    <a:pt x="1222896" y="4864"/>
                  </a:cubicBezTo>
                  <a:cubicBezTo>
                    <a:pt x="1226011" y="7979"/>
                    <a:pt x="1227761" y="12203"/>
                    <a:pt x="1227761" y="16608"/>
                  </a:cubicBezTo>
                  <a:lnTo>
                    <a:pt x="1227761" y="1163455"/>
                  </a:lnTo>
                  <a:cubicBezTo>
                    <a:pt x="1227761" y="1167860"/>
                    <a:pt x="1226011" y="1172084"/>
                    <a:pt x="1222896" y="1175199"/>
                  </a:cubicBezTo>
                  <a:cubicBezTo>
                    <a:pt x="1219782" y="1178313"/>
                    <a:pt x="1215558" y="1180063"/>
                    <a:pt x="1211153" y="1180063"/>
                  </a:cubicBezTo>
                  <a:lnTo>
                    <a:pt x="16608" y="1180063"/>
                  </a:lnTo>
                  <a:cubicBezTo>
                    <a:pt x="12203" y="1180063"/>
                    <a:pt x="7979" y="1178313"/>
                    <a:pt x="4864" y="1175199"/>
                  </a:cubicBezTo>
                  <a:cubicBezTo>
                    <a:pt x="1750" y="1172084"/>
                    <a:pt x="0" y="1167860"/>
                    <a:pt x="0" y="1163455"/>
                  </a:cubicBezTo>
                  <a:lnTo>
                    <a:pt x="0" y="16608"/>
                  </a:lnTo>
                  <a:cubicBezTo>
                    <a:pt x="0" y="12203"/>
                    <a:pt x="1750" y="7979"/>
                    <a:pt x="4864" y="4864"/>
                  </a:cubicBezTo>
                  <a:cubicBezTo>
                    <a:pt x="7979" y="1750"/>
                    <a:pt x="12203" y="0"/>
                    <a:pt x="16608" y="0"/>
                  </a:cubicBezTo>
                  <a:close/>
                </a:path>
              </a:pathLst>
            </a:custGeom>
            <a:solidFill>
              <a:srgbClr val="F5F5F5"/>
            </a:solidFill>
            <a:ln w="38100" cap="sq">
              <a:solidFill>
                <a:srgbClr val="06327D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1227761" cy="1265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89291" y="4874202"/>
            <a:ext cx="4661654" cy="4314144"/>
            <a:chOff x="0" y="0"/>
            <a:chExt cx="1227761" cy="11362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27761" cy="1136235"/>
            </a:xfrm>
            <a:custGeom>
              <a:avLst/>
              <a:gdLst/>
              <a:ahLst/>
              <a:cxnLst/>
              <a:rect l="l" t="t" r="r" b="b"/>
              <a:pathLst>
                <a:path w="1227761" h="1136235">
                  <a:moveTo>
                    <a:pt x="16608" y="0"/>
                  </a:moveTo>
                  <a:lnTo>
                    <a:pt x="1211153" y="0"/>
                  </a:lnTo>
                  <a:cubicBezTo>
                    <a:pt x="1215558" y="0"/>
                    <a:pt x="1219782" y="1750"/>
                    <a:pt x="1222896" y="4864"/>
                  </a:cubicBezTo>
                  <a:cubicBezTo>
                    <a:pt x="1226011" y="7979"/>
                    <a:pt x="1227761" y="12203"/>
                    <a:pt x="1227761" y="16608"/>
                  </a:cubicBezTo>
                  <a:lnTo>
                    <a:pt x="1227761" y="1119628"/>
                  </a:lnTo>
                  <a:cubicBezTo>
                    <a:pt x="1227761" y="1124032"/>
                    <a:pt x="1226011" y="1128257"/>
                    <a:pt x="1222896" y="1131371"/>
                  </a:cubicBezTo>
                  <a:cubicBezTo>
                    <a:pt x="1219782" y="1134486"/>
                    <a:pt x="1215558" y="1136235"/>
                    <a:pt x="1211153" y="1136235"/>
                  </a:cubicBezTo>
                  <a:lnTo>
                    <a:pt x="16608" y="1136235"/>
                  </a:lnTo>
                  <a:cubicBezTo>
                    <a:pt x="12203" y="1136235"/>
                    <a:pt x="7979" y="1134486"/>
                    <a:pt x="4864" y="1131371"/>
                  </a:cubicBezTo>
                  <a:cubicBezTo>
                    <a:pt x="1750" y="1128257"/>
                    <a:pt x="0" y="1124032"/>
                    <a:pt x="0" y="1119628"/>
                  </a:cubicBezTo>
                  <a:lnTo>
                    <a:pt x="0" y="16608"/>
                  </a:lnTo>
                  <a:cubicBezTo>
                    <a:pt x="0" y="12203"/>
                    <a:pt x="1750" y="7979"/>
                    <a:pt x="4864" y="4864"/>
                  </a:cubicBezTo>
                  <a:cubicBezTo>
                    <a:pt x="7979" y="1750"/>
                    <a:pt x="12203" y="0"/>
                    <a:pt x="16608" y="0"/>
                  </a:cubicBezTo>
                  <a:close/>
                </a:path>
              </a:pathLst>
            </a:custGeom>
            <a:solidFill>
              <a:srgbClr val="F5F5F5"/>
            </a:solidFill>
            <a:ln w="38100" cap="sq">
              <a:solidFill>
                <a:srgbClr val="06327D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1227761" cy="1221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597646" y="4951186"/>
            <a:ext cx="4921810" cy="4321173"/>
            <a:chOff x="0" y="0"/>
            <a:chExt cx="1296279" cy="11380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96279" cy="1138087"/>
            </a:xfrm>
            <a:custGeom>
              <a:avLst/>
              <a:gdLst/>
              <a:ahLst/>
              <a:cxnLst/>
              <a:rect l="l" t="t" r="r" b="b"/>
              <a:pathLst>
                <a:path w="1296279" h="1138087">
                  <a:moveTo>
                    <a:pt x="15730" y="0"/>
                  </a:moveTo>
                  <a:lnTo>
                    <a:pt x="1280549" y="0"/>
                  </a:lnTo>
                  <a:cubicBezTo>
                    <a:pt x="1284721" y="0"/>
                    <a:pt x="1288722" y="1657"/>
                    <a:pt x="1291672" y="4607"/>
                  </a:cubicBezTo>
                  <a:cubicBezTo>
                    <a:pt x="1294622" y="7557"/>
                    <a:pt x="1296279" y="11558"/>
                    <a:pt x="1296279" y="15730"/>
                  </a:cubicBezTo>
                  <a:lnTo>
                    <a:pt x="1296279" y="1122357"/>
                  </a:lnTo>
                  <a:cubicBezTo>
                    <a:pt x="1296279" y="1131044"/>
                    <a:pt x="1289237" y="1138087"/>
                    <a:pt x="1280549" y="1138087"/>
                  </a:cubicBezTo>
                  <a:lnTo>
                    <a:pt x="15730" y="1138087"/>
                  </a:lnTo>
                  <a:cubicBezTo>
                    <a:pt x="7042" y="1138087"/>
                    <a:pt x="0" y="1131044"/>
                    <a:pt x="0" y="1122357"/>
                  </a:cubicBezTo>
                  <a:lnTo>
                    <a:pt x="0" y="15730"/>
                  </a:lnTo>
                  <a:cubicBezTo>
                    <a:pt x="0" y="7042"/>
                    <a:pt x="7042" y="0"/>
                    <a:pt x="15730" y="0"/>
                  </a:cubicBezTo>
                  <a:close/>
                </a:path>
              </a:pathLst>
            </a:custGeom>
            <a:solidFill>
              <a:srgbClr val="F5F5F5"/>
            </a:solidFill>
            <a:ln w="38100" cap="sq">
              <a:solidFill>
                <a:srgbClr val="06327D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1296279" cy="1223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43708" y="139568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1" y="0"/>
                </a:lnTo>
                <a:lnTo>
                  <a:pt x="4941851" y="1235463"/>
                </a:lnTo>
                <a:lnTo>
                  <a:pt x="0" y="12354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>
            <a:off x="-1757078" y="8061588"/>
            <a:ext cx="3873056" cy="4114800"/>
          </a:xfrm>
          <a:custGeom>
            <a:avLst/>
            <a:gdLst/>
            <a:ahLst/>
            <a:cxnLst/>
            <a:rect l="l" t="t" r="r" b="b"/>
            <a:pathLst>
              <a:path w="3873056" h="4114800">
                <a:moveTo>
                  <a:pt x="0" y="0"/>
                </a:moveTo>
                <a:lnTo>
                  <a:pt x="3873056" y="0"/>
                </a:lnTo>
                <a:lnTo>
                  <a:pt x="387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 rot="4824137">
            <a:off x="15755825" y="7675752"/>
            <a:ext cx="3222789" cy="3333333"/>
          </a:xfrm>
          <a:custGeom>
            <a:avLst/>
            <a:gdLst/>
            <a:ahLst/>
            <a:cxnLst/>
            <a:rect l="l" t="t" r="r" b="b"/>
            <a:pathLst>
              <a:path w="3222789" h="3333333">
                <a:moveTo>
                  <a:pt x="0" y="0"/>
                </a:moveTo>
                <a:lnTo>
                  <a:pt x="3222789" y="0"/>
                </a:lnTo>
                <a:lnTo>
                  <a:pt x="3222789" y="3333333"/>
                </a:lnTo>
                <a:lnTo>
                  <a:pt x="0" y="33333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4" name="Freeform 14"/>
          <p:cNvSpPr/>
          <p:nvPr/>
        </p:nvSpPr>
        <p:spPr>
          <a:xfrm>
            <a:off x="7290313" y="7475697"/>
            <a:ext cx="3707374" cy="3063218"/>
          </a:xfrm>
          <a:custGeom>
            <a:avLst/>
            <a:gdLst/>
            <a:ahLst/>
            <a:cxnLst/>
            <a:rect l="l" t="t" r="r" b="b"/>
            <a:pathLst>
              <a:path w="3707374" h="3063218">
                <a:moveTo>
                  <a:pt x="0" y="0"/>
                </a:moveTo>
                <a:lnTo>
                  <a:pt x="3707374" y="0"/>
                </a:lnTo>
                <a:lnTo>
                  <a:pt x="3707374" y="3063217"/>
                </a:lnTo>
                <a:lnTo>
                  <a:pt x="0" y="30632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5" name="TextBox 15"/>
          <p:cNvSpPr txBox="1"/>
          <p:nvPr/>
        </p:nvSpPr>
        <p:spPr>
          <a:xfrm>
            <a:off x="-2321940" y="3390635"/>
            <a:ext cx="17272572" cy="615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6"/>
              </a:lnSpc>
            </a:pPr>
            <a:r>
              <a:rPr lang="en-US" sz="3511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Discuss news stories from this year that are important to: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60395" y="6144035"/>
            <a:ext cx="3207640" cy="162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29"/>
              </a:lnSpc>
              <a:spcBef>
                <a:spcPct val="0"/>
              </a:spcBef>
            </a:pPr>
            <a:r>
              <a:rPr lang="en-US" sz="11509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  You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11837" y="5903386"/>
            <a:ext cx="4939109" cy="167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1"/>
              </a:lnSpc>
              <a:spcBef>
                <a:spcPct val="0"/>
              </a:spcBef>
            </a:pPr>
            <a:r>
              <a:rPr lang="en-US" sz="6047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  your local community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641963" y="6396443"/>
            <a:ext cx="4617337" cy="107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70"/>
              </a:lnSpc>
              <a:spcBef>
                <a:spcPct val="0"/>
              </a:spcBef>
            </a:pPr>
            <a:r>
              <a:rPr lang="en-US" sz="7658">
                <a:solidFill>
                  <a:srgbClr val="000000"/>
                </a:solidFill>
                <a:latin typeface="Public Sans 1"/>
                <a:ea typeface="Public Sans 1"/>
                <a:cs typeface="Public Sans 1"/>
                <a:sym typeface="Public Sans 1"/>
              </a:rPr>
              <a:t>the world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79002" y="1028700"/>
            <a:ext cx="12843339" cy="1999827"/>
            <a:chOff x="0" y="0"/>
            <a:chExt cx="3382608" cy="52670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382608" cy="526703"/>
            </a:xfrm>
            <a:custGeom>
              <a:avLst/>
              <a:gdLst/>
              <a:ahLst/>
              <a:cxnLst/>
              <a:rect l="l" t="t" r="r" b="b"/>
              <a:pathLst>
                <a:path w="3382608" h="526703">
                  <a:moveTo>
                    <a:pt x="6028" y="0"/>
                  </a:moveTo>
                  <a:lnTo>
                    <a:pt x="3376580" y="0"/>
                  </a:lnTo>
                  <a:cubicBezTo>
                    <a:pt x="3378179" y="0"/>
                    <a:pt x="3379712" y="635"/>
                    <a:pt x="3380842" y="1766"/>
                  </a:cubicBezTo>
                  <a:cubicBezTo>
                    <a:pt x="3381973" y="2896"/>
                    <a:pt x="3382608" y="4429"/>
                    <a:pt x="3382608" y="6028"/>
                  </a:cubicBezTo>
                  <a:lnTo>
                    <a:pt x="3382608" y="520675"/>
                  </a:lnTo>
                  <a:cubicBezTo>
                    <a:pt x="3382608" y="524005"/>
                    <a:pt x="3379909" y="526703"/>
                    <a:pt x="3376580" y="526703"/>
                  </a:cubicBezTo>
                  <a:lnTo>
                    <a:pt x="6028" y="526703"/>
                  </a:lnTo>
                  <a:cubicBezTo>
                    <a:pt x="2699" y="526703"/>
                    <a:pt x="0" y="524005"/>
                    <a:pt x="0" y="520675"/>
                  </a:cubicBezTo>
                  <a:lnTo>
                    <a:pt x="0" y="6028"/>
                  </a:lnTo>
                  <a:cubicBezTo>
                    <a:pt x="0" y="2699"/>
                    <a:pt x="2699" y="0"/>
                    <a:pt x="6028" y="0"/>
                  </a:cubicBezTo>
                  <a:close/>
                </a:path>
              </a:pathLst>
            </a:custGeom>
            <a:solidFill>
              <a:srgbClr val="F5F5F5"/>
            </a:solidFill>
            <a:ln w="38100" cap="sq">
              <a:solidFill>
                <a:srgbClr val="00004D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85725"/>
              <a:ext cx="3382608" cy="6124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-4148707" y="1290699"/>
            <a:ext cx="18273929" cy="131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8"/>
              </a:lnSpc>
            </a:pPr>
            <a:r>
              <a:rPr lang="en-US" sz="9907" b="1">
                <a:solidFill>
                  <a:srgbClr val="22272B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Partner Activity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894330"/>
            <a:ext cx="18311274" cy="529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9"/>
              </a:lnSpc>
            </a:pPr>
            <a:r>
              <a:rPr lang="en-US" sz="3999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We are exploring how different people interpret media and how perspectives can vary.</a:t>
            </a:r>
          </a:p>
          <a:p>
            <a:pPr algn="ctr">
              <a:lnSpc>
                <a:spcPts val="4719"/>
              </a:lnSpc>
            </a:pPr>
            <a:endParaRPr lang="en-US" sz="3999">
              <a:solidFill>
                <a:srgbClr val="000000"/>
              </a:solidFill>
              <a:latin typeface="Public Sans 2"/>
              <a:ea typeface="Public Sans 2"/>
              <a:cs typeface="Public Sans 2"/>
              <a:sym typeface="Public Sans 2"/>
            </a:endParaRPr>
          </a:p>
          <a:p>
            <a:pPr algn="ctr">
              <a:lnSpc>
                <a:spcPts val="4719"/>
              </a:lnSpc>
            </a:pPr>
            <a:r>
              <a:rPr lang="en-US" sz="3999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As you read each statement move to the position that best reflects your opinion.</a:t>
            </a:r>
          </a:p>
          <a:p>
            <a:pPr algn="ctr">
              <a:lnSpc>
                <a:spcPts val="4719"/>
              </a:lnSpc>
            </a:pPr>
            <a:endParaRPr lang="en-US" sz="3999">
              <a:solidFill>
                <a:srgbClr val="000000"/>
              </a:solidFill>
              <a:latin typeface="Public Sans 2"/>
              <a:ea typeface="Public Sans 2"/>
              <a:cs typeface="Public Sans 2"/>
              <a:sym typeface="Public Sans 2"/>
            </a:endParaRPr>
          </a:p>
          <a:p>
            <a:pPr algn="ctr">
              <a:lnSpc>
                <a:spcPts val="4719"/>
              </a:lnSpc>
            </a:pPr>
            <a:r>
              <a:rPr lang="en-US" sz="3999">
                <a:solidFill>
                  <a:srgbClr val="000000"/>
                </a:solidFill>
                <a:latin typeface="Public Sans 2"/>
                <a:ea typeface="Public Sans 2"/>
                <a:cs typeface="Public Sans 2"/>
                <a:sym typeface="Public Sans 2"/>
              </a:rPr>
              <a:t>There is no “correct” position - what matters is how well you can justify your thinking.</a:t>
            </a:r>
          </a:p>
          <a:p>
            <a:pPr algn="ctr">
              <a:lnSpc>
                <a:spcPts val="4760"/>
              </a:lnSpc>
            </a:pPr>
            <a:endParaRPr lang="en-US" sz="3999">
              <a:solidFill>
                <a:srgbClr val="000000"/>
              </a:solidFill>
              <a:latin typeface="Public Sans 2"/>
              <a:ea typeface="Public Sans 2"/>
              <a:cs typeface="Public Sans 2"/>
              <a:sym typeface="Public Sans 2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100466" y="7937438"/>
            <a:ext cx="5122921" cy="1479243"/>
          </a:xfrm>
          <a:custGeom>
            <a:avLst/>
            <a:gdLst/>
            <a:ahLst/>
            <a:cxnLst/>
            <a:rect l="l" t="t" r="r" b="b"/>
            <a:pathLst>
              <a:path w="5122921" h="1479243">
                <a:moveTo>
                  <a:pt x="0" y="0"/>
                </a:moveTo>
                <a:lnTo>
                  <a:pt x="5122921" y="0"/>
                </a:lnTo>
                <a:lnTo>
                  <a:pt x="5122921" y="1479243"/>
                </a:lnTo>
                <a:lnTo>
                  <a:pt x="0" y="14792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-380360" y="8470145"/>
            <a:ext cx="6828826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 b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STRONGLY AGREE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19185" y="8470265"/>
            <a:ext cx="6284565" cy="787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6"/>
              </a:lnSpc>
              <a:spcBef>
                <a:spcPct val="0"/>
              </a:spcBef>
            </a:pPr>
            <a:r>
              <a:rPr lang="en-US" sz="4604" b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STRONGLY DISAGREE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0020" y="462104"/>
            <a:ext cx="12843339" cy="1999827"/>
            <a:chOff x="0" y="0"/>
            <a:chExt cx="3382608" cy="5267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82608" cy="526703"/>
            </a:xfrm>
            <a:custGeom>
              <a:avLst/>
              <a:gdLst/>
              <a:ahLst/>
              <a:cxnLst/>
              <a:rect l="l" t="t" r="r" b="b"/>
              <a:pathLst>
                <a:path w="3382608" h="526703">
                  <a:moveTo>
                    <a:pt x="6028" y="0"/>
                  </a:moveTo>
                  <a:lnTo>
                    <a:pt x="3376580" y="0"/>
                  </a:lnTo>
                  <a:cubicBezTo>
                    <a:pt x="3378179" y="0"/>
                    <a:pt x="3379712" y="635"/>
                    <a:pt x="3380842" y="1766"/>
                  </a:cubicBezTo>
                  <a:cubicBezTo>
                    <a:pt x="3381973" y="2896"/>
                    <a:pt x="3382608" y="4429"/>
                    <a:pt x="3382608" y="6028"/>
                  </a:cubicBezTo>
                  <a:lnTo>
                    <a:pt x="3382608" y="520675"/>
                  </a:lnTo>
                  <a:cubicBezTo>
                    <a:pt x="3382608" y="524005"/>
                    <a:pt x="3379909" y="526703"/>
                    <a:pt x="3376580" y="526703"/>
                  </a:cubicBezTo>
                  <a:lnTo>
                    <a:pt x="6028" y="526703"/>
                  </a:lnTo>
                  <a:cubicBezTo>
                    <a:pt x="2699" y="526703"/>
                    <a:pt x="0" y="524005"/>
                    <a:pt x="0" y="520675"/>
                  </a:cubicBezTo>
                  <a:lnTo>
                    <a:pt x="0" y="6028"/>
                  </a:lnTo>
                  <a:cubicBezTo>
                    <a:pt x="0" y="2699"/>
                    <a:pt x="2699" y="0"/>
                    <a:pt x="6028" y="0"/>
                  </a:cubicBezTo>
                  <a:close/>
                </a:path>
              </a:pathLst>
            </a:custGeom>
            <a:solidFill>
              <a:srgbClr val="F5F5F5"/>
            </a:solidFill>
            <a:ln w="38100" cap="sq">
              <a:solidFill>
                <a:srgbClr val="00004D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3382608" cy="6124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73733" y="863727"/>
            <a:ext cx="11006830" cy="117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1"/>
              </a:lnSpc>
            </a:pPr>
            <a:r>
              <a:rPr lang="en-US" sz="8799" b="1">
                <a:solidFill>
                  <a:srgbClr val="000000"/>
                </a:solidFill>
                <a:latin typeface="Public Sans 2 Bold"/>
                <a:ea typeface="Public Sans 2 Bold"/>
                <a:cs typeface="Public Sans 2 Bold"/>
                <a:sym typeface="Public Sans 2 Bold"/>
              </a:rPr>
              <a:t>Continuum Activity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346150" y="0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3"/>
                </a:lnTo>
                <a:lnTo>
                  <a:pt x="0" y="1235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0" y="0"/>
                  </a:moveTo>
                  <a:lnTo>
                    <a:pt x="3881374" y="0"/>
                  </a:lnTo>
                  <a:lnTo>
                    <a:pt x="3881374" y="1955906"/>
                  </a:lnTo>
                  <a:lnTo>
                    <a:pt x="0" y="1955906"/>
                  </a:lnTo>
                  <a:close/>
                </a:path>
              </a:pathLst>
            </a:custGeom>
            <a:solidFill>
              <a:srgbClr val="F5F5F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4275963"/>
            <a:ext cx="13676475" cy="18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The media presents news fairly and accurately.</a:t>
            </a: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6587" y="1339643"/>
            <a:ext cx="14737090" cy="7426330"/>
            <a:chOff x="0" y="0"/>
            <a:chExt cx="3881374" cy="1955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81374" cy="1955906"/>
            </a:xfrm>
            <a:custGeom>
              <a:avLst/>
              <a:gdLst/>
              <a:ahLst/>
              <a:cxnLst/>
              <a:rect l="l" t="t" r="r" b="b"/>
              <a:pathLst>
                <a:path w="3881374" h="1955906">
                  <a:moveTo>
                    <a:pt x="10507" y="0"/>
                  </a:moveTo>
                  <a:lnTo>
                    <a:pt x="3870867" y="0"/>
                  </a:lnTo>
                  <a:cubicBezTo>
                    <a:pt x="3876670" y="0"/>
                    <a:pt x="3881374" y="4704"/>
                    <a:pt x="3881374" y="10507"/>
                  </a:cubicBezTo>
                  <a:lnTo>
                    <a:pt x="3881374" y="1945399"/>
                  </a:lnTo>
                  <a:cubicBezTo>
                    <a:pt x="3881374" y="1951202"/>
                    <a:pt x="3876670" y="1955906"/>
                    <a:pt x="3870867" y="1955906"/>
                  </a:cubicBezTo>
                  <a:lnTo>
                    <a:pt x="10507" y="1955906"/>
                  </a:lnTo>
                  <a:cubicBezTo>
                    <a:pt x="4704" y="1955906"/>
                    <a:pt x="0" y="1951202"/>
                    <a:pt x="0" y="1945399"/>
                  </a:cubicBezTo>
                  <a:lnTo>
                    <a:pt x="0" y="10507"/>
                  </a:lnTo>
                  <a:cubicBezTo>
                    <a:pt x="0" y="4704"/>
                    <a:pt x="4704" y="0"/>
                    <a:pt x="10507" y="0"/>
                  </a:cubicBezTo>
                  <a:close/>
                </a:path>
              </a:pathLst>
            </a:custGeom>
            <a:solidFill>
              <a:srgbClr val="F5F5F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881374" cy="2041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87885">
            <a:off x="14375742" y="6384199"/>
            <a:ext cx="3500283" cy="3618714"/>
          </a:xfrm>
          <a:custGeom>
            <a:avLst/>
            <a:gdLst/>
            <a:ahLst/>
            <a:cxnLst/>
            <a:rect l="l" t="t" r="r" b="b"/>
            <a:pathLst>
              <a:path w="3500283" h="3618714">
                <a:moveTo>
                  <a:pt x="0" y="0"/>
                </a:moveTo>
                <a:lnTo>
                  <a:pt x="3500284" y="0"/>
                </a:lnTo>
                <a:lnTo>
                  <a:pt x="3500284" y="3618714"/>
                </a:lnTo>
                <a:lnTo>
                  <a:pt x="0" y="3618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06008">
            <a:off x="817335" y="519407"/>
            <a:ext cx="1399032" cy="4114800"/>
          </a:xfrm>
          <a:custGeom>
            <a:avLst/>
            <a:gdLst/>
            <a:ahLst/>
            <a:cxnLst/>
            <a:rect l="l" t="t" r="r" b="b"/>
            <a:pathLst>
              <a:path w="1399032" h="4114800">
                <a:moveTo>
                  <a:pt x="0" y="0"/>
                </a:moveTo>
                <a:lnTo>
                  <a:pt x="1399032" y="0"/>
                </a:lnTo>
                <a:lnTo>
                  <a:pt x="13990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2305763" y="4275963"/>
            <a:ext cx="13676475" cy="18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8"/>
              </a:lnSpc>
            </a:pPr>
            <a:r>
              <a:rPr lang="en-US" sz="7200" b="1" dirty="0">
                <a:solidFill>
                  <a:srgbClr val="3B367C"/>
                </a:solidFill>
                <a:latin typeface="Public Sans 3 Bold"/>
                <a:ea typeface="Public Sans 3 Bold"/>
                <a:cs typeface="Public Sans 3 Bold"/>
                <a:sym typeface="Public Sans 3 Bold"/>
              </a:rPr>
              <a:t>Most news articles are based on facts, not opinions.</a:t>
            </a:r>
          </a:p>
        </p:txBody>
      </p:sp>
      <p:sp>
        <p:nvSpPr>
          <p:cNvPr id="8" name="Freeform 8"/>
          <p:cNvSpPr/>
          <p:nvPr/>
        </p:nvSpPr>
        <p:spPr>
          <a:xfrm>
            <a:off x="13346150" y="64897"/>
            <a:ext cx="4941850" cy="1235463"/>
          </a:xfrm>
          <a:custGeom>
            <a:avLst/>
            <a:gdLst/>
            <a:ahLst/>
            <a:cxnLst/>
            <a:rect l="l" t="t" r="r" b="b"/>
            <a:pathLst>
              <a:path w="4941850" h="1235463">
                <a:moveTo>
                  <a:pt x="0" y="0"/>
                </a:moveTo>
                <a:lnTo>
                  <a:pt x="4941850" y="0"/>
                </a:lnTo>
                <a:lnTo>
                  <a:pt x="4941850" y="1235462"/>
                </a:lnTo>
                <a:lnTo>
                  <a:pt x="0" y="1235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ef6b2661-7366-43b1-bed8-cc60f5f92642" xsi:nil="true"/>
    <FolderDescription xmlns="1d76f542-9885-4140-9f1b-61784546620a" xsi:nil="true"/>
    <_ip_UnifiedCompliancePolicyProperties xmlns="http://schemas.microsoft.com/sharepoint/v3" xsi:nil="true"/>
    <lcf76f155ced4ddcb4097134ff3c332f xmlns="1d76f542-9885-4140-9f1b-61784546620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B2E0891B53E24CBDC8E3CA41AFA683" ma:contentTypeVersion="18" ma:contentTypeDescription="Create a new document." ma:contentTypeScope="" ma:versionID="e3cea3e6e2d5ae8d5bd4f2e8dc0174b4">
  <xsd:schema xmlns:xsd="http://www.w3.org/2001/XMLSchema" xmlns:xs="http://www.w3.org/2001/XMLSchema" xmlns:p="http://schemas.microsoft.com/office/2006/metadata/properties" xmlns:ns1="http://schemas.microsoft.com/sharepoint/v3" xmlns:ns2="1d76f542-9885-4140-9f1b-61784546620a" xmlns:ns3="ef6b2661-7366-43b1-bed8-cc60f5f92642" targetNamespace="http://schemas.microsoft.com/office/2006/metadata/properties" ma:root="true" ma:fieldsID="6530a7d30d7c5bfc8f32207bf5ebdc74" ns1:_="" ns2:_="" ns3:_="">
    <xsd:import namespace="http://schemas.microsoft.com/sharepoint/v3"/>
    <xsd:import namespace="1d76f542-9885-4140-9f1b-61784546620a"/>
    <xsd:import namespace="ef6b2661-7366-43b1-bed8-cc60f5f926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  <xsd:element ref="ns2:FolderDescriptio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76f542-9885-4140-9f1b-6178454662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1f47cd6-212f-4ea2-b6af-f1d1e47bdb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FolderDescription" ma:index="22" nillable="true" ma:displayName="Folder Description" ma:description="To outline the content of the folder" ma:format="Dropdown" ma:internalName="FolderDescription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6b2661-7366-43b1-bed8-cc60f5f9264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757783f-527d-43e7-8780-0fce318dfae4}" ma:internalName="TaxCatchAll" ma:showField="CatchAllData" ma:web="ef6b2661-7366-43b1-bed8-cc60f5f926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53EF27-4C8E-40F0-8745-CBC1EBF418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5AC83D-1E47-4B7C-A022-EC52E02F9F39}">
  <ds:schemaRefs>
    <ds:schemaRef ds:uri="http://schemas.microsoft.com/sharepoint/v3"/>
    <ds:schemaRef ds:uri="ef6b2661-7366-43b1-bed8-cc60f5f92642"/>
    <ds:schemaRef ds:uri="http://www.w3.org/XML/1998/namespace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1d76f542-9885-4140-9f1b-61784546620a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AAF8D9A-0B7B-4CA8-A306-DD8D78FC9B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d76f542-9885-4140-9f1b-61784546620a"/>
    <ds:schemaRef ds:uri="ef6b2661-7366-43b1-bed8-cc60f5f926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b603dfd7-d93a-4381-a340-2995d8282205}" enabled="1" method="Standard" siteId="{05a0e69a-418a-47c1-9c25-9387261bf99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4725</Words>
  <Application>Microsoft Office PowerPoint</Application>
  <PresentationFormat>Custom</PresentationFormat>
  <Paragraphs>697</Paragraphs>
  <Slides>46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Public Sans 3 Bold</vt:lpstr>
      <vt:lpstr>Public Sans 1 </vt:lpstr>
      <vt:lpstr>Public Sans 2</vt:lpstr>
      <vt:lpstr>Public Sans 4 Bold</vt:lpstr>
      <vt:lpstr>Public Sans 3</vt:lpstr>
      <vt:lpstr>Calibri</vt:lpstr>
      <vt:lpstr>Arial MT Pro Bold</vt:lpstr>
      <vt:lpstr>Public Sans 4</vt:lpstr>
      <vt:lpstr>Public Sans 1 Bold</vt:lpstr>
      <vt:lpstr>Arial</vt:lpstr>
      <vt:lpstr>Arial MT Pro</vt:lpstr>
      <vt:lpstr>Public Sans 2 Bold</vt:lpstr>
      <vt:lpstr>Public Sans 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</dc:title>
  <dc:creator>Glenn Hokin</dc:creator>
  <cp:lastModifiedBy>Belinda Anderson</cp:lastModifiedBy>
  <cp:revision>3</cp:revision>
  <dcterms:created xsi:type="dcterms:W3CDTF">2006-08-16T00:00:00Z</dcterms:created>
  <dcterms:modified xsi:type="dcterms:W3CDTF">2026-07-08T00:12:38Z</dcterms:modified>
  <dc:identifier>DAHFp62gBC8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0x0101006BB2E0891B53E24CBDC8E3CA41AFA683</vt:lpwstr>
  </property>
</Properties>
</file>